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96" r:id="rId2"/>
  </p:sldMasterIdLst>
  <p:notesMasterIdLst>
    <p:notesMasterId r:id="rId43"/>
  </p:notesMasterIdLst>
  <p:sldIdLst>
    <p:sldId id="258" r:id="rId3"/>
    <p:sldId id="2703" r:id="rId4"/>
    <p:sldId id="2702" r:id="rId5"/>
    <p:sldId id="2705" r:id="rId6"/>
    <p:sldId id="266" r:id="rId7"/>
    <p:sldId id="268" r:id="rId8"/>
    <p:sldId id="264" r:id="rId9"/>
    <p:sldId id="269" r:id="rId10"/>
    <p:sldId id="267" r:id="rId11"/>
    <p:sldId id="270" r:id="rId12"/>
    <p:sldId id="265" r:id="rId13"/>
    <p:sldId id="301" r:id="rId14"/>
    <p:sldId id="272" r:id="rId15"/>
    <p:sldId id="273" r:id="rId16"/>
    <p:sldId id="281" r:id="rId17"/>
    <p:sldId id="282" r:id="rId18"/>
    <p:sldId id="283" r:id="rId19"/>
    <p:sldId id="288" r:id="rId20"/>
    <p:sldId id="287" r:id="rId21"/>
    <p:sldId id="286" r:id="rId22"/>
    <p:sldId id="302" r:id="rId23"/>
    <p:sldId id="284" r:id="rId24"/>
    <p:sldId id="2707" r:id="rId25"/>
    <p:sldId id="312" r:id="rId26"/>
    <p:sldId id="313" r:id="rId27"/>
    <p:sldId id="285" r:id="rId28"/>
    <p:sldId id="303" r:id="rId29"/>
    <p:sldId id="304" r:id="rId30"/>
    <p:sldId id="305" r:id="rId31"/>
    <p:sldId id="306" r:id="rId32"/>
    <p:sldId id="308" r:id="rId33"/>
    <p:sldId id="307" r:id="rId34"/>
    <p:sldId id="309" r:id="rId35"/>
    <p:sldId id="310" r:id="rId36"/>
    <p:sldId id="2706" r:id="rId37"/>
    <p:sldId id="311" r:id="rId38"/>
    <p:sldId id="261" r:id="rId39"/>
    <p:sldId id="315" r:id="rId40"/>
    <p:sldId id="259" r:id="rId41"/>
    <p:sldId id="2704" r:id="rId4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62"/>
    <a:srgbClr val="51A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customXml" Target="../customXml/item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5053D-962D-4F4A-AFA5-8BE1EBFF21D7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BF25B-57FB-43A9-B78F-233D5AF05C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6721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Imagen que contiene persona, árbol, mujer, teléfono móvil&#10;&#10;Descripción generada con confianza muy alta">
            <a:extLst>
              <a:ext uri="{FF2B5EF4-FFF2-40B4-BE49-F238E27FC236}">
                <a16:creationId xmlns:a16="http://schemas.microsoft.com/office/drawing/2014/main" id="{F1103687-A66C-4D45-B481-48AD866AA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8A90BB6-83BF-49EA-9D37-FFEE03632F60}"/>
              </a:ext>
            </a:extLst>
          </p:cNvPr>
          <p:cNvSpPr/>
          <p:nvPr userDrawn="1"/>
        </p:nvSpPr>
        <p:spPr>
          <a:xfrm>
            <a:off x="152400" y="133350"/>
            <a:ext cx="11887200" cy="6553200"/>
          </a:xfrm>
          <a:prstGeom prst="rect">
            <a:avLst/>
          </a:prstGeom>
          <a:solidFill>
            <a:schemeClr val="accent6">
              <a:alpha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6A1482-B16D-4359-83FD-D69A4A739C85}"/>
              </a:ext>
            </a:extLst>
          </p:cNvPr>
          <p:cNvSpPr txBox="1"/>
          <p:nvPr userDrawn="1"/>
        </p:nvSpPr>
        <p:spPr>
          <a:xfrm>
            <a:off x="2938460" y="3987939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Ponencia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05406FD-7DBE-437C-BC5B-B85152EA5537}"/>
              </a:ext>
            </a:extLst>
          </p:cNvPr>
          <p:cNvSpPr/>
          <p:nvPr userDrawn="1"/>
        </p:nvSpPr>
        <p:spPr>
          <a:xfrm rot="5400000">
            <a:off x="6073139" y="-1467166"/>
            <a:ext cx="45719" cy="9820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57006AD-E5DD-4A92-BB1B-786AB7670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163" y="1829664"/>
            <a:ext cx="7459673" cy="13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5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28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DAF300-4DAB-4D75-8598-B5541F44C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788614B-0E02-43DB-845A-9C179944E04C}"/>
              </a:ext>
            </a:extLst>
          </p:cNvPr>
          <p:cNvCxnSpPr>
            <a:cxnSpLocks/>
          </p:cNvCxnSpPr>
          <p:nvPr userDrawn="1"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744E2C9-429F-4556-B96B-FCBA5F1F6C2E}"/>
              </a:ext>
            </a:extLst>
          </p:cNvPr>
          <p:cNvSpPr txBox="1"/>
          <p:nvPr userDrawn="1"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5032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4BFA24C-23C8-497D-96B2-9EA813ACF873}"/>
              </a:ext>
            </a:extLst>
          </p:cNvPr>
          <p:cNvSpPr/>
          <p:nvPr userDrawn="1"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56A6618-EC36-4E5C-8AF0-27ABC18C9531}"/>
              </a:ext>
            </a:extLst>
          </p:cNvPr>
          <p:cNvSpPr/>
          <p:nvPr userDrawn="1"/>
        </p:nvSpPr>
        <p:spPr>
          <a:xfrm>
            <a:off x="-3161597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BD3D51C7-DE22-49A5-8694-9429D5804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130" y="1283676"/>
            <a:ext cx="3920173" cy="392017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77829EB-8F4A-438D-A62C-EB0715E5E322}"/>
              </a:ext>
            </a:extLst>
          </p:cNvPr>
          <p:cNvSpPr txBox="1"/>
          <p:nvPr userDrawn="1"/>
        </p:nvSpPr>
        <p:spPr>
          <a:xfrm>
            <a:off x="5072566" y="3075057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Sección</a:t>
            </a:r>
          </a:p>
        </p:txBody>
      </p:sp>
    </p:spTree>
    <p:extLst>
      <p:ext uri="{BB962C8B-B14F-4D97-AF65-F5344CB8AC3E}">
        <p14:creationId xmlns:p14="http://schemas.microsoft.com/office/powerpoint/2010/main" val="214456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24BB-AC42-49E4-B777-CA81F533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FE608C-BAA2-4211-A7CF-0849EB698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C8679-F33F-4664-B92E-48E033107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E5DF8D-E427-4363-8634-A40F5D980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C49E01-32EE-4738-8BA6-E126083F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EF2E95-C7FE-41F0-9D0C-7BC99824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65DBF-4238-48FE-BC6E-CCEAFABD8A9F}" type="datetime1">
              <a:rPr lang="es-MX" smtClean="0"/>
              <a:t>18/10/2019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035611-5579-4291-97F8-8A67AB99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EA6E72-3B69-4F91-BF39-2B56C7C9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74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92AC6-1B12-45F8-826E-B1C88236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EBDC6B-1FC0-4016-8731-96045394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50BC1D-CB06-40BE-90D7-6FD92469B1DC}" type="datetime1">
              <a:rPr lang="es-MX" smtClean="0"/>
              <a:t>18/10/2019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FE167F-F87E-4991-BC36-79C98C9E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13ACB5-7796-420E-9719-60B6E91A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30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B838D1-9F3D-449E-B9E1-0C39D069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EB743C-BBE6-4714-8045-4052F392D1D8}" type="datetime1">
              <a:rPr lang="es-MX" smtClean="0"/>
              <a:t>18/10/2019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F668C5-AC11-488C-9037-55172E0C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42F95B-ECE3-43ED-8E16-2333E1DB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21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1EE55-B0AD-4BBF-A740-3E1C2B70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709441-3C4D-4044-AA0E-4458E297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AB3CB3-8E95-4EC9-ACFB-58D9BAD8E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641D5A-BF25-4F47-A06D-CB200637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114BD3-C631-4EDD-8C10-95798589A0B7}" type="datetime1">
              <a:rPr lang="es-MX" smtClean="0"/>
              <a:t>18/10/2019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25ABA9-D22C-4318-9D85-5F3A2187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11FE0-2D57-4FC2-A9B0-88DF3858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5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292D-BCC1-437C-8135-1BAB8354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93388C-59C8-4389-A416-7FEC797E6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7D05D8-897B-41BB-B737-47641009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8A65EA-85AE-4380-851A-9FAC517B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7E34C3-A083-4650-A84E-E744FBC5774E}" type="datetime1">
              <a:rPr lang="es-MX" smtClean="0"/>
              <a:t>18/10/2019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FCED34-99BF-475E-ACF6-5C7DF2B3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6AEE50-AD08-4A99-A131-CB48B0A7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95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9A73-4AE6-4125-96E5-22F8B8C1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04B022-081C-4AB0-92B5-EAD0213C9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150187-5562-4AD1-9FFE-DB6E49E3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16E3EE-7249-4A60-93EB-8A823580B8E6}" type="datetime1">
              <a:rPr lang="es-MX" smtClean="0"/>
              <a:t>18/10/2019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0D1184-7C67-4F51-A6E7-89EE5848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DAC4BF-1107-4DE0-807E-F584B0CA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38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685126-5343-452F-B809-4E4354BBA0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66FC4C-D61A-4BE4-A6DF-E39D353FA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FF89ED-6143-4827-8D0F-2A4C34D7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F3FCBF-1822-494D-A6F9-2243DED04DAA}" type="datetime1">
              <a:rPr lang="es-MX" smtClean="0"/>
              <a:t>18/10/2019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EB7680-0316-4CE7-B51C-273AB451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D2D25-E577-4E6A-B9BF-F20D033E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392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2136C-3499-4544-BE4B-FC61103F1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52F2B3-C3CB-4250-9782-2FE6A5A8D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FE530D-8996-45AA-A008-59C9CA96C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047A-0671-478D-BBC0-533C4FEA3BCF}" type="datetime1">
              <a:rPr lang="es-MX" smtClean="0"/>
              <a:t>18/10/2019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575EAF-E376-4531-923A-6D4089A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3B67A8-4DEA-4ADE-86EC-D4F65DA79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9806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98904-ECC1-4063-99F4-4B1ED38BB405}" type="datetime1">
              <a:rPr lang="es-MX" smtClean="0"/>
              <a:t>18/10/2019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942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38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43CC5-FA77-416B-A0F9-39973C2A26D2}" type="datetime1">
              <a:rPr lang="es-MX" smtClean="0"/>
              <a:t>18/10/2019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1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3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unta de trabajo">
            <a:extLst>
              <a:ext uri="{FF2B5EF4-FFF2-40B4-BE49-F238E27FC236}">
                <a16:creationId xmlns:a16="http://schemas.microsoft.com/office/drawing/2014/main" id="{AEED1152-54AB-4377-81BE-2D2E1B46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56"/>
            <a:ext cx="12206288" cy="68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05B1AB-5085-489E-AF49-417F250417AD}"/>
              </a:ext>
            </a:extLst>
          </p:cNvPr>
          <p:cNvSpPr txBox="1"/>
          <p:nvPr/>
        </p:nvSpPr>
        <p:spPr>
          <a:xfrm>
            <a:off x="0" y="3787000"/>
            <a:ext cx="12006470" cy="1446550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4400" b="1" spc="3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Implementa un </a:t>
            </a:r>
            <a:r>
              <a:rPr lang="es-MX" sz="4400" b="1" spc="300" dirty="0" err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bot</a:t>
            </a:r>
            <a:r>
              <a:rPr lang="es-MX" sz="4400" b="1" spc="3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y mejora tu proceso de atención al cliente</a:t>
            </a:r>
          </a:p>
        </p:txBody>
      </p:sp>
      <p:pic>
        <p:nvPicPr>
          <p:cNvPr id="11" name="Picture 4" descr="Resultado de imagen para impressions365 logo">
            <a:extLst>
              <a:ext uri="{FF2B5EF4-FFF2-40B4-BE49-F238E27FC236}">
                <a16:creationId xmlns:a16="http://schemas.microsoft.com/office/drawing/2014/main" id="{9C05D8DE-9ED3-4B1C-AE3A-5901516E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28" y="0"/>
            <a:ext cx="4133375" cy="10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F0572D6-80CC-428A-B279-E784FF53BD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29"/>
          <a:stretch/>
        </p:blipFill>
        <p:spPr>
          <a:xfrm>
            <a:off x="9841158" y="0"/>
            <a:ext cx="2350842" cy="939403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631F643-D3C7-4BD8-ADF8-DE4F55963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98604-055A-4733-A92E-E4C41B3B2BA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95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5876925" y="710493"/>
            <a:ext cx="6315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Speaker</a:t>
            </a:r>
          </a:p>
          <a:p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Ricardo Trujillo</a:t>
            </a:r>
          </a:p>
          <a:p>
            <a:r>
              <a:rPr lang="es-MX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Axentit</a:t>
            </a:r>
            <a:endParaRPr lang="es-MX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MX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Consultor Dynamics 365</a:t>
            </a:r>
          </a:p>
          <a:p>
            <a:r>
              <a:rPr lang="es-MX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Intereses Azure Bot </a:t>
            </a:r>
            <a:r>
              <a:rPr lang="es-MX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</a:t>
            </a:r>
            <a:r>
              <a:rPr lang="es-MX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y Virtual </a:t>
            </a:r>
            <a:r>
              <a:rPr lang="es-MX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Agent</a:t>
            </a:r>
            <a:endParaRPr lang="es-MX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6A56D3-C8DF-4925-B287-A2F9AD30F5EC}"/>
              </a:ext>
            </a:extLst>
          </p:cNvPr>
          <p:cNvSpPr txBox="1"/>
          <p:nvPr/>
        </p:nvSpPr>
        <p:spPr>
          <a:xfrm>
            <a:off x="4987862" y="4457070"/>
            <a:ext cx="6315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@IrvingTrujill15</a:t>
            </a:r>
          </a:p>
          <a:p>
            <a:pPr algn="ctr"/>
            <a:endParaRPr lang="es-MX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MX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itrujillo@axentit.com.mx</a:t>
            </a:r>
          </a:p>
          <a:p>
            <a:pPr algn="ctr"/>
            <a:endParaRPr lang="es-MX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MX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#Impresions365</a:t>
            </a:r>
          </a:p>
        </p:txBody>
      </p:sp>
      <p:pic>
        <p:nvPicPr>
          <p:cNvPr id="3" name="Imagen 2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A8897EAB-5B03-43A7-8659-487AE654652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367" y="-167676"/>
            <a:ext cx="3210373" cy="6382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5D4E5AF-BF46-4F0B-9DC7-6A92C31D0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80" y="1488836"/>
            <a:ext cx="2656764" cy="35098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26FCD84-B0B6-4AE4-8BE4-DA3DA1B11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498" y="4262710"/>
            <a:ext cx="81915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9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Agenda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1181100" y="1868557"/>
            <a:ext cx="10533819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s-MX" sz="2400" dirty="0"/>
              <a:t>Introducción a los </a:t>
            </a:r>
            <a:r>
              <a:rPr lang="es-MX" sz="2400" b="1" dirty="0" err="1"/>
              <a:t>Bots</a:t>
            </a:r>
            <a:r>
              <a:rPr lang="es-MX" sz="2400" dirty="0"/>
              <a:t>.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s-MX" sz="2400" dirty="0"/>
              <a:t>Conocer </a:t>
            </a:r>
            <a:r>
              <a:rPr lang="es-MX" sz="2400" b="1" dirty="0"/>
              <a:t>Azure Bot </a:t>
            </a:r>
            <a:r>
              <a:rPr lang="es-MX" sz="2400" b="1" dirty="0" err="1"/>
              <a:t>Service</a:t>
            </a:r>
            <a:r>
              <a:rPr lang="es-MX" sz="2400" b="1" dirty="0"/>
              <a:t> </a:t>
            </a:r>
            <a:r>
              <a:rPr lang="es-MX" sz="2400" dirty="0"/>
              <a:t>y</a:t>
            </a:r>
            <a:r>
              <a:rPr lang="es-MX" sz="2400" b="1" dirty="0"/>
              <a:t> Bot Framework</a:t>
            </a:r>
            <a:r>
              <a:rPr lang="es-MX" sz="2400" dirty="0"/>
              <a:t>.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s-MX" sz="2400" dirty="0"/>
              <a:t>Creación de un Bot con </a:t>
            </a:r>
            <a:r>
              <a:rPr lang="es-MX" sz="2400" b="1" dirty="0"/>
              <a:t>Azure Bot </a:t>
            </a:r>
            <a:r>
              <a:rPr lang="es-MX" sz="2400" b="1" dirty="0" err="1"/>
              <a:t>Service</a:t>
            </a:r>
            <a:r>
              <a:rPr lang="es-MX" sz="2400" dirty="0"/>
              <a:t>.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s-MX" sz="2400" dirty="0"/>
              <a:t>Conocer </a:t>
            </a:r>
            <a:r>
              <a:rPr lang="es-MX" sz="2400" b="1" dirty="0" err="1"/>
              <a:t>Language</a:t>
            </a:r>
            <a:r>
              <a:rPr lang="es-MX" sz="2400" b="1" dirty="0"/>
              <a:t> </a:t>
            </a:r>
            <a:r>
              <a:rPr lang="es-MX" sz="2400" b="1" dirty="0" err="1"/>
              <a:t>Understanding</a:t>
            </a:r>
            <a:r>
              <a:rPr lang="es-MX" sz="2400" b="1" dirty="0"/>
              <a:t> (LUIS).</a:t>
            </a:r>
            <a:endParaRPr lang="es-MX" sz="2400" dirty="0"/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s-MX" sz="2400" dirty="0"/>
              <a:t>Creación de una aplicación de </a:t>
            </a:r>
            <a:r>
              <a:rPr lang="es-MX" sz="2400" b="1" dirty="0"/>
              <a:t>LUIS</a:t>
            </a:r>
            <a:r>
              <a:rPr lang="es-MX" sz="2400" dirty="0"/>
              <a:t> en el portal de </a:t>
            </a:r>
            <a:r>
              <a:rPr lang="es-MX" sz="2400" b="1" dirty="0"/>
              <a:t>LUIS</a:t>
            </a:r>
            <a:r>
              <a:rPr lang="es-MX" sz="2400" dirty="0"/>
              <a:t>.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s-MX" sz="2400" dirty="0"/>
              <a:t>Introducción a </a:t>
            </a:r>
            <a:r>
              <a:rPr lang="es-MX" sz="2400" b="1" dirty="0"/>
              <a:t>Dynamics 365 Virtual </a:t>
            </a:r>
            <a:r>
              <a:rPr lang="es-MX" sz="2400" b="1" dirty="0" err="1"/>
              <a:t>Agent</a:t>
            </a:r>
            <a:r>
              <a:rPr lang="es-MX" sz="2400" b="1" dirty="0"/>
              <a:t> </a:t>
            </a:r>
            <a:r>
              <a:rPr lang="es-MX" sz="2400" b="1" dirty="0" err="1"/>
              <a:t>for</a:t>
            </a:r>
            <a:r>
              <a:rPr lang="es-MX" sz="2400" b="1" dirty="0"/>
              <a:t> </a:t>
            </a:r>
            <a:r>
              <a:rPr lang="es-MX" sz="2400" b="1" dirty="0" err="1"/>
              <a:t>Customer</a:t>
            </a:r>
            <a:r>
              <a:rPr lang="es-MX" sz="2400" b="1" dirty="0"/>
              <a:t> </a:t>
            </a:r>
            <a:r>
              <a:rPr lang="es-MX" sz="2400" b="1" dirty="0" err="1"/>
              <a:t>Service</a:t>
            </a:r>
            <a:r>
              <a:rPr lang="es-MX" sz="2400" dirty="0"/>
              <a:t>.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s-MX" sz="2400" dirty="0"/>
              <a:t>Creación de un Bot con </a:t>
            </a:r>
            <a:r>
              <a:rPr lang="es-MX" sz="2400" b="1" dirty="0"/>
              <a:t>Virtual </a:t>
            </a:r>
            <a:r>
              <a:rPr lang="es-MX" sz="2400" b="1" dirty="0" err="1"/>
              <a:t>Agent</a:t>
            </a:r>
            <a:r>
              <a:rPr lang="es-MX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570146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610C68-FCE9-4D3C-876E-E922329E9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2933" y="247862"/>
            <a:ext cx="10515600" cy="1325563"/>
          </a:xfrm>
        </p:spPr>
        <p:txBody>
          <a:bodyPr/>
          <a:lstStyle/>
          <a:p>
            <a:r>
              <a:rPr lang="es-MX" b="1" dirty="0" err="1">
                <a:solidFill>
                  <a:srgbClr val="002060"/>
                </a:solidFill>
                <a:latin typeface="Arial Nova" panose="020B0504020202020204" pitchFamily="34" charset="0"/>
              </a:rPr>
              <a:t>Bots</a:t>
            </a:r>
            <a:r>
              <a:rPr lang="es-MX" b="1" dirty="0"/>
              <a:t>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55F55A-33AA-4A8F-A700-D02EC7B31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33" y="1825625"/>
            <a:ext cx="4138979" cy="4351338"/>
          </a:xfrm>
        </p:spPr>
        <p:txBody>
          <a:bodyPr/>
          <a:lstStyle/>
          <a:p>
            <a:r>
              <a:rPr lang="es-MX" b="1" dirty="0"/>
              <a:t>¿Qué es un Bot?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Programa informático autónomo.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Desplazan tareas simples y repetitivas a sistemas automatizados.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7E97ECA-6962-45D3-8C7B-47D8ED8B0AF6}"/>
              </a:ext>
            </a:extLst>
          </p:cNvPr>
          <p:cNvSpPr/>
          <p:nvPr/>
        </p:nvSpPr>
        <p:spPr>
          <a:xfrm>
            <a:off x="4554999" y="1517627"/>
            <a:ext cx="7329268" cy="497524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BDD842F-DA01-454C-A196-3DAAA718431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42435" y="2643847"/>
            <a:ext cx="2254347" cy="2057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79CFEA5-F98A-42CD-98C1-62C30EE51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719" y="3429000"/>
            <a:ext cx="672978" cy="672978"/>
          </a:xfrm>
          <a:prstGeom prst="rect">
            <a:avLst/>
          </a:prstGeom>
        </p:spPr>
      </p:pic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BB0CD7CB-C480-4B9B-B1AA-3F29F95BFF9E}"/>
              </a:ext>
            </a:extLst>
          </p:cNvPr>
          <p:cNvSpPr/>
          <p:nvPr/>
        </p:nvSpPr>
        <p:spPr>
          <a:xfrm flipV="1">
            <a:off x="7293514" y="3645938"/>
            <a:ext cx="1526932" cy="136456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Bocadillo: ovalado 10">
            <a:extLst>
              <a:ext uri="{FF2B5EF4-FFF2-40B4-BE49-F238E27FC236}">
                <a16:creationId xmlns:a16="http://schemas.microsoft.com/office/drawing/2014/main" id="{2D2B5189-642E-4D09-AEBE-5246CA22D737}"/>
              </a:ext>
            </a:extLst>
          </p:cNvPr>
          <p:cNvSpPr/>
          <p:nvPr/>
        </p:nvSpPr>
        <p:spPr>
          <a:xfrm>
            <a:off x="8225066" y="1652128"/>
            <a:ext cx="1890276" cy="1049890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Hola</a:t>
            </a:r>
          </a:p>
        </p:txBody>
      </p:sp>
      <p:sp>
        <p:nvSpPr>
          <p:cNvPr id="12" name="Diagrama de flujo: terminador 11">
            <a:extLst>
              <a:ext uri="{FF2B5EF4-FFF2-40B4-BE49-F238E27FC236}">
                <a16:creationId xmlns:a16="http://schemas.microsoft.com/office/drawing/2014/main" id="{8D31264E-1C64-4436-8DEF-22832ADC0490}"/>
              </a:ext>
            </a:extLst>
          </p:cNvPr>
          <p:cNvSpPr/>
          <p:nvPr/>
        </p:nvSpPr>
        <p:spPr>
          <a:xfrm>
            <a:off x="7293514" y="2921925"/>
            <a:ext cx="1526932" cy="704293"/>
          </a:xfrm>
          <a:prstGeom prst="flowChartTermina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Diagrama de flujo: entrada manual 12">
            <a:extLst>
              <a:ext uri="{FF2B5EF4-FFF2-40B4-BE49-F238E27FC236}">
                <a16:creationId xmlns:a16="http://schemas.microsoft.com/office/drawing/2014/main" id="{451F09D1-D359-4AAD-8346-4BA0853997B1}"/>
              </a:ext>
            </a:extLst>
          </p:cNvPr>
          <p:cNvSpPr/>
          <p:nvPr/>
        </p:nvSpPr>
        <p:spPr>
          <a:xfrm rot="5045224">
            <a:off x="6830154" y="3470450"/>
            <a:ext cx="422700" cy="922906"/>
          </a:xfrm>
          <a:prstGeom prst="flowChartManualInp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Diagrama de flujo: entrada manual 13">
            <a:extLst>
              <a:ext uri="{FF2B5EF4-FFF2-40B4-BE49-F238E27FC236}">
                <a16:creationId xmlns:a16="http://schemas.microsoft.com/office/drawing/2014/main" id="{2D82F947-EBC9-451D-89D8-A54F4720AE4A}"/>
              </a:ext>
            </a:extLst>
          </p:cNvPr>
          <p:cNvSpPr/>
          <p:nvPr/>
        </p:nvSpPr>
        <p:spPr>
          <a:xfrm rot="8691242" flipH="1" flipV="1">
            <a:off x="8747164" y="3709331"/>
            <a:ext cx="368208" cy="906457"/>
          </a:xfrm>
          <a:prstGeom prst="flowChartManualInp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EB8C324-8408-4AC6-A8DD-DF3DF5A74895}"/>
              </a:ext>
            </a:extLst>
          </p:cNvPr>
          <p:cNvSpPr/>
          <p:nvPr/>
        </p:nvSpPr>
        <p:spPr>
          <a:xfrm>
            <a:off x="7645208" y="3151160"/>
            <a:ext cx="232704" cy="207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280752CF-4DEE-4D89-B0BA-15B949FEBE63}"/>
              </a:ext>
            </a:extLst>
          </p:cNvPr>
          <p:cNvSpPr/>
          <p:nvPr/>
        </p:nvSpPr>
        <p:spPr>
          <a:xfrm>
            <a:off x="8928733" y="2791247"/>
            <a:ext cx="2465292" cy="165314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¿Qué tipo de información estás buscando?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dirty="0">
                <a:solidFill>
                  <a:schemeClr val="tx1"/>
                </a:solidFill>
              </a:rPr>
              <a:t>Mascotas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dirty="0">
                <a:solidFill>
                  <a:schemeClr val="tx1"/>
                </a:solidFill>
              </a:rPr>
              <a:t>Animales Salvajes</a:t>
            </a:r>
          </a:p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9172DE36-6789-4CDD-A106-D4D703D2BA0C}"/>
              </a:ext>
            </a:extLst>
          </p:cNvPr>
          <p:cNvSpPr/>
          <p:nvPr/>
        </p:nvSpPr>
        <p:spPr>
          <a:xfrm>
            <a:off x="8475784" y="4544222"/>
            <a:ext cx="2081432" cy="157412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EE4B459F-D698-489F-B810-C4062207571D}"/>
              </a:ext>
            </a:extLst>
          </p:cNvPr>
          <p:cNvSpPr/>
          <p:nvPr/>
        </p:nvSpPr>
        <p:spPr>
          <a:xfrm>
            <a:off x="7900624" y="2368060"/>
            <a:ext cx="312711" cy="326145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3100641D-3A61-4FF0-819B-134DA2D05879}"/>
              </a:ext>
            </a:extLst>
          </p:cNvPr>
          <p:cNvCxnSpPr>
            <a:stCxn id="4" idx="4"/>
            <a:endCxn id="12" idx="0"/>
          </p:cNvCxnSpPr>
          <p:nvPr/>
        </p:nvCxnSpPr>
        <p:spPr>
          <a:xfrm>
            <a:off x="8056980" y="2694205"/>
            <a:ext cx="0" cy="227720"/>
          </a:xfrm>
          <a:prstGeom prst="line">
            <a:avLst/>
          </a:prstGeom>
          <a:ln w="793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extLst>
              <a:ext uri="{FF2B5EF4-FFF2-40B4-BE49-F238E27FC236}">
                <a16:creationId xmlns:a16="http://schemas.microsoft.com/office/drawing/2014/main" id="{E8E037B5-9A98-46CD-8679-2A0972A94D0E}"/>
              </a:ext>
            </a:extLst>
          </p:cNvPr>
          <p:cNvSpPr/>
          <p:nvPr/>
        </p:nvSpPr>
        <p:spPr>
          <a:xfrm>
            <a:off x="8190623" y="3151160"/>
            <a:ext cx="232704" cy="207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88F9D77-BB6B-46FD-84B0-916BBA5A95EB}"/>
              </a:ext>
            </a:extLst>
          </p:cNvPr>
          <p:cNvSpPr/>
          <p:nvPr/>
        </p:nvSpPr>
        <p:spPr>
          <a:xfrm>
            <a:off x="8666940" y="4708585"/>
            <a:ext cx="1725937" cy="128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B0F166C8-5900-4B15-8778-849AAB6F7F9F}"/>
              </a:ext>
            </a:extLst>
          </p:cNvPr>
          <p:cNvSpPr/>
          <p:nvPr/>
        </p:nvSpPr>
        <p:spPr>
          <a:xfrm>
            <a:off x="8657717" y="5740204"/>
            <a:ext cx="1735160" cy="2643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23F4A6E5-F9AD-46ED-9CD1-A2ED63913ACA}"/>
              </a:ext>
            </a:extLst>
          </p:cNvPr>
          <p:cNvSpPr/>
          <p:nvPr/>
        </p:nvSpPr>
        <p:spPr>
          <a:xfrm>
            <a:off x="8739473" y="5766501"/>
            <a:ext cx="1581524" cy="20767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06CD342-BB06-4F51-9AB5-B2892488C96A}"/>
              </a:ext>
            </a:extLst>
          </p:cNvPr>
          <p:cNvSpPr txBox="1"/>
          <p:nvPr/>
        </p:nvSpPr>
        <p:spPr>
          <a:xfrm>
            <a:off x="8661702" y="4747054"/>
            <a:ext cx="1580273" cy="20005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MX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¿Deseas realizar una recarga?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832FC75F-806B-45D6-84C8-0C2FAFC92962}"/>
              </a:ext>
            </a:extLst>
          </p:cNvPr>
          <p:cNvSpPr txBox="1"/>
          <p:nvPr/>
        </p:nvSpPr>
        <p:spPr>
          <a:xfrm>
            <a:off x="8662480" y="5248662"/>
            <a:ext cx="1580273" cy="20005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MX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tipo de pago vas a ocupar?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687D315-FDD4-45B2-857D-628B04F5CEF6}"/>
              </a:ext>
            </a:extLst>
          </p:cNvPr>
          <p:cNvSpPr txBox="1"/>
          <p:nvPr/>
        </p:nvSpPr>
        <p:spPr>
          <a:xfrm>
            <a:off x="10115342" y="4989991"/>
            <a:ext cx="277535" cy="20005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D84D919-9254-43A5-906E-A70C35D13B3B}"/>
              </a:ext>
            </a:extLst>
          </p:cNvPr>
          <p:cNvSpPr txBox="1"/>
          <p:nvPr/>
        </p:nvSpPr>
        <p:spPr>
          <a:xfrm>
            <a:off x="9486900" y="5507333"/>
            <a:ext cx="905977" cy="20005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Tarjeta de crédito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E05A3F31-8176-4D36-9746-C619451D7F22}"/>
              </a:ext>
            </a:extLst>
          </p:cNvPr>
          <p:cNvSpPr/>
          <p:nvPr/>
        </p:nvSpPr>
        <p:spPr>
          <a:xfrm>
            <a:off x="9824395" y="5765270"/>
            <a:ext cx="496602" cy="207679"/>
          </a:xfrm>
          <a:prstGeom prst="rect">
            <a:avLst/>
          </a:prstGeom>
          <a:solidFill>
            <a:srgbClr val="00206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" dirty="0">
                <a:latin typeface="Arial Black" panose="020B0A04020102020204" pitchFamily="34" charset="0"/>
              </a:rPr>
              <a:t>Enviar</a:t>
            </a: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D9D92E82-96EA-4259-9CEE-4A6B499409AC}"/>
              </a:ext>
            </a:extLst>
          </p:cNvPr>
          <p:cNvCxnSpPr>
            <a:cxnSpLocks/>
          </p:cNvCxnSpPr>
          <p:nvPr/>
        </p:nvCxnSpPr>
        <p:spPr>
          <a:xfrm flipV="1">
            <a:off x="446314" y="1517627"/>
            <a:ext cx="2861603" cy="1684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598C7D76-DBC4-45BF-977A-CABCFF8BBAF2}"/>
              </a:ext>
            </a:extLst>
          </p:cNvPr>
          <p:cNvCxnSpPr>
            <a:cxnSpLocks/>
          </p:cNvCxnSpPr>
          <p:nvPr/>
        </p:nvCxnSpPr>
        <p:spPr>
          <a:xfrm flipV="1">
            <a:off x="3296162" y="670337"/>
            <a:ext cx="1150550" cy="848976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6DC4A3A-E293-4336-B22B-3497497ACEA5}"/>
              </a:ext>
            </a:extLst>
          </p:cNvPr>
          <p:cNvCxnSpPr>
            <a:cxnSpLocks/>
          </p:cNvCxnSpPr>
          <p:nvPr/>
        </p:nvCxnSpPr>
        <p:spPr>
          <a:xfrm>
            <a:off x="4445634" y="670337"/>
            <a:ext cx="7494905" cy="12384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Marcador de número de diapositiva 49">
            <a:extLst>
              <a:ext uri="{FF2B5EF4-FFF2-40B4-BE49-F238E27FC236}">
                <a16:creationId xmlns:a16="http://schemas.microsoft.com/office/drawing/2014/main" id="{F8A9ED4E-0B3A-4CA1-B95D-DA4ECBD79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4</a:t>
            </a:fld>
            <a:endParaRPr lang="es-MX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935D395-4F3D-4E22-B9E7-11F99E41448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11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2CF6C11-CE4A-4236-A851-C3BE0A039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619" y="450117"/>
            <a:ext cx="10515600" cy="1325563"/>
          </a:xfrm>
        </p:spPr>
        <p:txBody>
          <a:bodyPr/>
          <a:lstStyle/>
          <a:p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Azure Bot Service</a:t>
            </a:r>
            <a:endParaRPr lang="es-MX" b="1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BC191C2-96E8-49B0-9434-2C61BA76EDE1}"/>
              </a:ext>
            </a:extLst>
          </p:cNvPr>
          <p:cNvSpPr/>
          <p:nvPr/>
        </p:nvSpPr>
        <p:spPr>
          <a:xfrm>
            <a:off x="3131454" y="6157709"/>
            <a:ext cx="8699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Azure Bot Service utiliza el SDK de Bot Framework compatible con C# y JavaScript.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2F669AA-E3B4-4FEF-839E-8122A74A2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577" y="365125"/>
            <a:ext cx="2620073" cy="137491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1C08D75-6C91-43BC-A620-0959C130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128" y="3722529"/>
            <a:ext cx="847725" cy="103822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FAB933D-2EDD-4BEA-9FAA-2EAE8370E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9655" y="4477778"/>
            <a:ext cx="1095375" cy="11620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B1AFF6F-40D3-4D9F-8F7C-F6A882E36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3605" y="3617754"/>
            <a:ext cx="1190625" cy="1143000"/>
          </a:xfrm>
          <a:prstGeom prst="rect">
            <a:avLst/>
          </a:prstGeom>
        </p:spPr>
      </p:pic>
      <p:sp>
        <p:nvSpPr>
          <p:cNvPr id="13" name="Elipse 12">
            <a:extLst>
              <a:ext uri="{FF2B5EF4-FFF2-40B4-BE49-F238E27FC236}">
                <a16:creationId xmlns:a16="http://schemas.microsoft.com/office/drawing/2014/main" id="{607FD041-7895-4DC4-A473-744355535E65}"/>
              </a:ext>
            </a:extLst>
          </p:cNvPr>
          <p:cNvSpPr/>
          <p:nvPr/>
        </p:nvSpPr>
        <p:spPr>
          <a:xfrm>
            <a:off x="704850" y="3060795"/>
            <a:ext cx="5448299" cy="2769863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BA258B1-9E1B-49CD-84C7-1EC2308660A3}"/>
              </a:ext>
            </a:extLst>
          </p:cNvPr>
          <p:cNvSpPr/>
          <p:nvPr/>
        </p:nvSpPr>
        <p:spPr>
          <a:xfrm>
            <a:off x="2893480" y="3386921"/>
            <a:ext cx="8477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002060">
                    <a:alpha val="61000"/>
                  </a:srgbClr>
                </a:solidFill>
                <a:latin typeface="Arial Nova" panose="020B0504020202020204" pitchFamily="34" charset="0"/>
              </a:rPr>
              <a:t>ABS</a:t>
            </a:r>
            <a:endParaRPr lang="es-MX" sz="2400" dirty="0">
              <a:solidFill>
                <a:srgbClr val="002060">
                  <a:alpha val="61000"/>
                </a:srgbClr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0359C67-FF9D-4712-9E19-BCC282AEB470}"/>
              </a:ext>
            </a:extLst>
          </p:cNvPr>
          <p:cNvSpPr/>
          <p:nvPr/>
        </p:nvSpPr>
        <p:spPr>
          <a:xfrm>
            <a:off x="878936" y="22280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Proporciona un entorno integrado, creado para el desarrollo de </a:t>
            </a:r>
            <a:r>
              <a:rPr lang="es-MX" dirty="0" err="1">
                <a:latin typeface="Arial" panose="020B0604020202020204" pitchFamily="34" charset="0"/>
                <a:cs typeface="Arial" panose="020B0604020202020204" pitchFamily="34" charset="0"/>
              </a:rPr>
              <a:t>bots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desde un solo sitio.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21B273E-7154-4102-9826-07F754FCED3D}"/>
              </a:ext>
            </a:extLst>
          </p:cNvPr>
          <p:cNvSpPr txBox="1"/>
          <p:nvPr/>
        </p:nvSpPr>
        <p:spPr>
          <a:xfrm>
            <a:off x="7585191" y="3182376"/>
            <a:ext cx="3674307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Compilar</a:t>
            </a:r>
          </a:p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Conectar</a:t>
            </a:r>
          </a:p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Probar</a:t>
            </a:r>
          </a:p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</a:p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Administrar </a:t>
            </a:r>
            <a:r>
              <a:rPr lang="es-MX" dirty="0" err="1">
                <a:latin typeface="Arial" panose="020B0604020202020204" pitchFamily="34" charset="0"/>
                <a:cs typeface="Arial" panose="020B0604020202020204" pitchFamily="34" charset="0"/>
              </a:rPr>
              <a:t>Bots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inteligentes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89ED40C-E8E1-49BA-BD64-A7464E0AC9EE}"/>
              </a:ext>
            </a:extLst>
          </p:cNvPr>
          <p:cNvSpPr txBox="1"/>
          <p:nvPr/>
        </p:nvSpPr>
        <p:spPr>
          <a:xfrm>
            <a:off x="7585191" y="2813044"/>
            <a:ext cx="1254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Arial Black" panose="020B0A04020102020204" pitchFamily="34" charset="0"/>
              </a:rPr>
              <a:t>Permite: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761C29B-548B-4067-BA10-EE092CA031D0}"/>
              </a:ext>
            </a:extLst>
          </p:cNvPr>
          <p:cNvSpPr/>
          <p:nvPr/>
        </p:nvSpPr>
        <p:spPr>
          <a:xfrm>
            <a:off x="7427742" y="2572434"/>
            <a:ext cx="3796225" cy="3025190"/>
          </a:xfrm>
          <a:prstGeom prst="rect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ACA41D49-F45A-4526-89CF-A8BD0E64F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1" y="5672203"/>
            <a:ext cx="1592722" cy="796361"/>
          </a:xfrm>
          <a:prstGeom prst="rect">
            <a:avLst/>
          </a:prstGeom>
        </p:spPr>
      </p:pic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82CD6C2A-68EC-49CD-B2CD-EF6DC625314E}"/>
              </a:ext>
            </a:extLst>
          </p:cNvPr>
          <p:cNvCxnSpPr>
            <a:cxnSpLocks/>
          </p:cNvCxnSpPr>
          <p:nvPr/>
        </p:nvCxnSpPr>
        <p:spPr>
          <a:xfrm>
            <a:off x="446314" y="1519311"/>
            <a:ext cx="5138560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arcador de número de diapositiva 25">
            <a:extLst>
              <a:ext uri="{FF2B5EF4-FFF2-40B4-BE49-F238E27FC236}">
                <a16:creationId xmlns:a16="http://schemas.microsoft.com/office/drawing/2014/main" id="{AEA78A44-0A9E-42F3-881A-29132EAA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5</a:t>
            </a:fld>
            <a:endParaRPr lang="es-MX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30D4E403-AE4F-44BF-951C-5950E26CD24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049" y="350564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71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74D7E-9061-4D65-9468-546A4DF8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277" y="466861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Arial Nova" panose="020B0504020202020204" pitchFamily="34" charset="0"/>
              </a:rPr>
              <a:t>Bot Framework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	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782FADB-3DCC-45F6-88A7-BF823DD9A9C0}"/>
              </a:ext>
            </a:extLst>
          </p:cNvPr>
          <p:cNvSpPr/>
          <p:nvPr/>
        </p:nvSpPr>
        <p:spPr>
          <a:xfrm>
            <a:off x="797387" y="1448973"/>
            <a:ext cx="7878062" cy="4909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Azure Bot Service y Bot Framework </a:t>
            </a:r>
            <a:r>
              <a:rPr lang="en-US" sz="2200" dirty="0" err="1"/>
              <a:t>ofrecen</a:t>
            </a:r>
            <a:r>
              <a:rPr lang="en-US" sz="2200" dirty="0"/>
              <a:t>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457200" indent="-342900" algn="just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Bot Framework SDK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para el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desarrollo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bots.</a:t>
            </a:r>
          </a:p>
          <a:p>
            <a:pPr marL="457200" indent="-342900" algn="just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Bot Framework Tools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abarca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flujo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desarrollo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bots de un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extremo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otro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342900" algn="just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Bot Framework Service (BFS)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enviar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recibir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mensajes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eventos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entre los bots y los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canales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342900" algn="just">
              <a:lnSpc>
                <a:spcPct val="15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bots 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configuración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los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canales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Azure.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C173786-9ADE-41A6-BBE1-9D48E1BD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449" y="2741541"/>
            <a:ext cx="2620073" cy="1374915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5B33B8C-5B11-41A5-8CB0-B5A8FD113A5F}"/>
              </a:ext>
            </a:extLst>
          </p:cNvPr>
          <p:cNvCxnSpPr>
            <a:cxnSpLocks/>
          </p:cNvCxnSpPr>
          <p:nvPr/>
        </p:nvCxnSpPr>
        <p:spPr>
          <a:xfrm>
            <a:off x="998619" y="1496671"/>
            <a:ext cx="5138560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10FEA3-BBA4-4435-BF5C-6CE33B5BB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6</a:t>
            </a:fld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DA8DE5F-1AB0-4D10-BA8D-A886242A18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930" y="591521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83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43C3EC-3606-4A6A-B159-982AC838B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338" y="162387"/>
            <a:ext cx="10978662" cy="1325563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Bot Framework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D43D524-A737-47B1-B80A-085796B88FBC}"/>
              </a:ext>
            </a:extLst>
          </p:cNvPr>
          <p:cNvSpPr/>
          <p:nvPr/>
        </p:nvSpPr>
        <p:spPr>
          <a:xfrm>
            <a:off x="140674" y="1201312"/>
            <a:ext cx="4741803" cy="53063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dirty="0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7DE52A1B-4234-4B32-8FEF-C303F7541805}"/>
              </a:ext>
            </a:extLst>
          </p:cNvPr>
          <p:cNvSpPr/>
          <p:nvPr/>
        </p:nvSpPr>
        <p:spPr>
          <a:xfrm>
            <a:off x="349638" y="2070519"/>
            <a:ext cx="4228297" cy="364244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5C1D5435-BB35-4BD8-B336-F1FAF57A4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38" y="2497644"/>
            <a:ext cx="3587467" cy="2825323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1876E139-2014-4AF1-ACDB-2598109E1149}"/>
              </a:ext>
            </a:extLst>
          </p:cNvPr>
          <p:cNvSpPr/>
          <p:nvPr/>
        </p:nvSpPr>
        <p:spPr>
          <a:xfrm>
            <a:off x="1434903" y="2729136"/>
            <a:ext cx="1004852" cy="1262905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FF4F6214-0A28-4627-9E0F-21D72A68CA75}"/>
              </a:ext>
            </a:extLst>
          </p:cNvPr>
          <p:cNvSpPr/>
          <p:nvPr/>
        </p:nvSpPr>
        <p:spPr>
          <a:xfrm>
            <a:off x="2591233" y="2986517"/>
            <a:ext cx="1513994" cy="75288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Edad: 42 años</a:t>
            </a:r>
          </a:p>
          <a:p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Género: Masculino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039B20FD-BB33-4E99-A1E6-DE6D1778FAE6}"/>
              </a:ext>
            </a:extLst>
          </p:cNvPr>
          <p:cNvSpPr/>
          <p:nvPr/>
        </p:nvSpPr>
        <p:spPr>
          <a:xfrm>
            <a:off x="1012873" y="4338148"/>
            <a:ext cx="2518116" cy="75288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Visualización: Perfil</a:t>
            </a:r>
          </a:p>
          <a:p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Categoría: </a:t>
            </a:r>
            <a:r>
              <a:rPr lang="es-MX" sz="1100" dirty="0" err="1">
                <a:latin typeface="Arial" panose="020B0604020202020204" pitchFamily="34" charset="0"/>
                <a:cs typeface="Arial" panose="020B0604020202020204" pitchFamily="34" charset="0"/>
              </a:rPr>
              <a:t>Empresa_Ejecutivos</a:t>
            </a:r>
            <a:endParaRPr lang="es-MX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0BECDBD0-F8AF-4512-8FA4-0B110B074C85}"/>
              </a:ext>
            </a:extLst>
          </p:cNvPr>
          <p:cNvSpPr/>
          <p:nvPr/>
        </p:nvSpPr>
        <p:spPr>
          <a:xfrm>
            <a:off x="5064370" y="1195618"/>
            <a:ext cx="4914360" cy="5326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D56805B-3BA4-484B-AFBC-10FAFEBFA57F}"/>
              </a:ext>
            </a:extLst>
          </p:cNvPr>
          <p:cNvSpPr txBox="1"/>
          <p:nvPr/>
        </p:nvSpPr>
        <p:spPr>
          <a:xfrm>
            <a:off x="797499" y="1474979"/>
            <a:ext cx="3587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AZURE COGNITIVE SERVICES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7024CE40-C32E-41B9-A956-699D06CBB5AC}"/>
              </a:ext>
            </a:extLst>
          </p:cNvPr>
          <p:cNvSpPr txBox="1"/>
          <p:nvPr/>
        </p:nvSpPr>
        <p:spPr>
          <a:xfrm>
            <a:off x="6490773" y="1454942"/>
            <a:ext cx="2257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BOT FRAMEWORK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3CC43AB8-DB00-422B-9AD5-D69D6C2E5EB8}"/>
              </a:ext>
            </a:extLst>
          </p:cNvPr>
          <p:cNvSpPr/>
          <p:nvPr/>
        </p:nvSpPr>
        <p:spPr>
          <a:xfrm>
            <a:off x="5272012" y="1839737"/>
            <a:ext cx="2136823" cy="446246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8BB5BA38-FC5A-471C-A3A7-14BC2D80105D}"/>
              </a:ext>
            </a:extLst>
          </p:cNvPr>
          <p:cNvSpPr/>
          <p:nvPr/>
        </p:nvSpPr>
        <p:spPr>
          <a:xfrm>
            <a:off x="7529510" y="1853805"/>
            <a:ext cx="2252227" cy="446246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EF875F6B-BF1B-4743-94BE-204F2CC61124}"/>
              </a:ext>
            </a:extLst>
          </p:cNvPr>
          <p:cNvSpPr/>
          <p:nvPr/>
        </p:nvSpPr>
        <p:spPr>
          <a:xfrm flipV="1">
            <a:off x="5964697" y="2058739"/>
            <a:ext cx="689317" cy="45719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/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E5DD839C-73EC-4524-885D-9E2B410A95A1}"/>
              </a:ext>
            </a:extLst>
          </p:cNvPr>
          <p:cNvSpPr/>
          <p:nvPr/>
        </p:nvSpPr>
        <p:spPr>
          <a:xfrm flipV="1">
            <a:off x="8325731" y="2070462"/>
            <a:ext cx="689317" cy="45719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70EBDBD9-9E5A-4FA1-9F9B-1F5CDF453EE7}"/>
              </a:ext>
            </a:extLst>
          </p:cNvPr>
          <p:cNvSpPr/>
          <p:nvPr/>
        </p:nvSpPr>
        <p:spPr>
          <a:xfrm>
            <a:off x="6133508" y="5779070"/>
            <a:ext cx="337625" cy="3297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/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E5F5EE6A-CC45-40A4-B6CA-A03A51FC4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106" y="2289464"/>
            <a:ext cx="1764836" cy="3419655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FEAFEB3C-1385-424D-9310-9DD4EF0F3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636" y="2289465"/>
            <a:ext cx="1988037" cy="3682150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0036CD01-384D-4A3C-B8D5-0C1D5D79F12E}"/>
              </a:ext>
            </a:extLst>
          </p:cNvPr>
          <p:cNvSpPr/>
          <p:nvPr/>
        </p:nvSpPr>
        <p:spPr>
          <a:xfrm>
            <a:off x="10172304" y="1195618"/>
            <a:ext cx="1874181" cy="5160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21A0566F-D10B-46EA-B5BB-2EE68D8EB3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961" y="2070462"/>
            <a:ext cx="1130108" cy="1130108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BE7C0D2-0FA1-4FC2-BB5F-E32808B53898}"/>
              </a:ext>
            </a:extLst>
          </p:cNvPr>
          <p:cNvSpPr txBox="1"/>
          <p:nvPr/>
        </p:nvSpPr>
        <p:spPr>
          <a:xfrm>
            <a:off x="10130610" y="1469942"/>
            <a:ext cx="1940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AZURE STORAGE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310C5C1-305E-4AB7-8609-30FB2C1EED3E}"/>
              </a:ext>
            </a:extLst>
          </p:cNvPr>
          <p:cNvSpPr/>
          <p:nvPr/>
        </p:nvSpPr>
        <p:spPr>
          <a:xfrm>
            <a:off x="10353181" y="3410677"/>
            <a:ext cx="1474579" cy="26918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384AF2BD-04AE-4A17-AAF5-D24E05E1DA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9291" y="3647199"/>
            <a:ext cx="714375" cy="619125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2A41D8DA-7632-4B75-BC79-849F300C9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8449" y="4171522"/>
            <a:ext cx="762000" cy="666750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FC828781-DE3E-4AD4-9289-A333484825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4855" y="4684730"/>
            <a:ext cx="752475" cy="676275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587CABF2-ACA5-459F-A33A-85445903FA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58448" y="5175602"/>
            <a:ext cx="752475" cy="672357"/>
          </a:xfrm>
          <a:prstGeom prst="rect">
            <a:avLst/>
          </a:prstGeom>
        </p:spPr>
      </p:pic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2A9BCBC6-BFE4-425A-A25B-DBCF47A6EE32}"/>
              </a:ext>
            </a:extLst>
          </p:cNvPr>
          <p:cNvSpPr/>
          <p:nvPr/>
        </p:nvSpPr>
        <p:spPr>
          <a:xfrm rot="5400000">
            <a:off x="4698980" y="4445857"/>
            <a:ext cx="365760" cy="563041"/>
          </a:xfrm>
          <a:prstGeom prst="downArrow">
            <a:avLst/>
          </a:prstGeom>
          <a:solidFill>
            <a:srgbClr val="59BCED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Flecha: hacia abajo 45">
            <a:extLst>
              <a:ext uri="{FF2B5EF4-FFF2-40B4-BE49-F238E27FC236}">
                <a16:creationId xmlns:a16="http://schemas.microsoft.com/office/drawing/2014/main" id="{CD7D5644-6BEE-44E9-A8BF-5B34A5FE2729}"/>
              </a:ext>
            </a:extLst>
          </p:cNvPr>
          <p:cNvSpPr/>
          <p:nvPr/>
        </p:nvSpPr>
        <p:spPr>
          <a:xfrm rot="5400000" flipV="1">
            <a:off x="9981554" y="2323863"/>
            <a:ext cx="365760" cy="571446"/>
          </a:xfrm>
          <a:prstGeom prst="downArrow">
            <a:avLst/>
          </a:prstGeom>
          <a:solidFill>
            <a:srgbClr val="59BCED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0191744C-DC76-4C60-A541-39C554330185}"/>
              </a:ext>
            </a:extLst>
          </p:cNvPr>
          <p:cNvCxnSpPr>
            <a:cxnSpLocks/>
          </p:cNvCxnSpPr>
          <p:nvPr/>
        </p:nvCxnSpPr>
        <p:spPr>
          <a:xfrm>
            <a:off x="1285702" y="876301"/>
            <a:ext cx="4294703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2B13F256-BB53-4FD3-94F8-1FCF9463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7</a:t>
            </a:fld>
            <a:endParaRPr lang="es-MX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ECA2C2C2-41F0-4EF0-AB03-68FA529B2A8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22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44967-A52D-41E4-8547-38FB26AA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	</a:t>
            </a:r>
            <a:endParaRPr lang="es-MX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F08CC91-F99C-4663-B014-D64CC8040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5737" y="1825625"/>
            <a:ext cx="7960526" cy="4351338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7C2DFA5F-D159-4F47-A1CD-EF4CD2F16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8401" y="1450379"/>
            <a:ext cx="491807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Componentes de una experiencia de IA conversacional 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EC1FFEC-A021-41B8-B69B-4760271755C3}"/>
              </a:ext>
            </a:extLst>
          </p:cNvPr>
          <p:cNvSpPr/>
          <p:nvPr/>
        </p:nvSpPr>
        <p:spPr>
          <a:xfrm>
            <a:off x="1616765" y="1450379"/>
            <a:ext cx="9223513" cy="4884160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4DB59DE-541B-4FDB-B4A7-72623BA605FA}"/>
              </a:ext>
            </a:extLst>
          </p:cNvPr>
          <p:cNvCxnSpPr>
            <a:cxnSpLocks/>
          </p:cNvCxnSpPr>
          <p:nvPr/>
        </p:nvCxnSpPr>
        <p:spPr>
          <a:xfrm>
            <a:off x="1338262" y="927734"/>
            <a:ext cx="4183966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61BCF253-FC4A-4522-8ACE-524BC8B4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8</a:t>
            </a:fld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2877C85-1274-45C6-977A-9325B45062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BED4757E-E599-474D-86AD-71BCF134B89D}"/>
              </a:ext>
            </a:extLst>
          </p:cNvPr>
          <p:cNvSpPr txBox="1">
            <a:spLocks/>
          </p:cNvSpPr>
          <p:nvPr/>
        </p:nvSpPr>
        <p:spPr>
          <a:xfrm>
            <a:off x="1213338" y="162387"/>
            <a:ext cx="10978662" cy="1325563"/>
          </a:xfrm>
          <a:ln>
            <a:solidFill>
              <a:schemeClr val="bg1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>
                <a:solidFill>
                  <a:srgbClr val="002060"/>
                </a:solidFill>
                <a:latin typeface="Arial Nova" panose="020B0504020202020204" pitchFamily="34" charset="0"/>
              </a:rPr>
              <a:t>Bot Framework</a:t>
            </a:r>
            <a:endParaRPr lang="es-MX" b="1" dirty="0">
              <a:solidFill>
                <a:srgbClr val="002060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601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B3B3E5-DBBC-4283-830E-4E5791C0B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</a:br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       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603DE0-7EBD-44D9-8A8B-302C3D92A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456" y="4306028"/>
            <a:ext cx="7142844" cy="21865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Canales de Bot Framework</a:t>
            </a:r>
          </a:p>
          <a:p>
            <a:pPr marL="1357313" indent="-457200"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	Direct Line </a:t>
            </a:r>
            <a:r>
              <a:rPr lang="es-MX" dirty="0" err="1">
                <a:latin typeface="Arial" panose="020B0604020202020204" pitchFamily="34" charset="0"/>
                <a:cs typeface="Arial" panose="020B0604020202020204" pitchFamily="34" charset="0"/>
              </a:rPr>
              <a:t>Speech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(preliminar)</a:t>
            </a:r>
          </a:p>
          <a:p>
            <a:pPr marL="1800225" indent="-900113"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	Extensión de App Service para Direct Line (preliminar)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BFC40C7-A892-45DE-92CD-D257D7B6F40F}"/>
              </a:ext>
            </a:extLst>
          </p:cNvPr>
          <p:cNvSpPr txBox="1"/>
          <p:nvPr/>
        </p:nvSpPr>
        <p:spPr>
          <a:xfrm>
            <a:off x="8203095" y="1825625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SDK v4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3DBDB5-C67E-46A3-9D45-5DD5453D92CF}"/>
              </a:ext>
            </a:extLst>
          </p:cNvPr>
          <p:cNvSpPr txBox="1"/>
          <p:nvPr/>
        </p:nvSpPr>
        <p:spPr>
          <a:xfrm>
            <a:off x="9879495" y="1825625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SDK v3</a:t>
            </a:r>
          </a:p>
        </p:txBody>
      </p:sp>
      <p:sp>
        <p:nvSpPr>
          <p:cNvPr id="6" name="Círculo: vacío 5">
            <a:extLst>
              <a:ext uri="{FF2B5EF4-FFF2-40B4-BE49-F238E27FC236}">
                <a16:creationId xmlns:a16="http://schemas.microsoft.com/office/drawing/2014/main" id="{08179BCA-82E4-49AA-B88B-578ED88E4312}"/>
              </a:ext>
            </a:extLst>
          </p:cNvPr>
          <p:cNvSpPr/>
          <p:nvPr/>
        </p:nvSpPr>
        <p:spPr>
          <a:xfrm>
            <a:off x="8507228" y="2212340"/>
            <a:ext cx="384312" cy="369332"/>
          </a:xfrm>
          <a:prstGeom prst="don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" name="Símbolo &quot;No permitido&quot; 6">
            <a:extLst>
              <a:ext uri="{FF2B5EF4-FFF2-40B4-BE49-F238E27FC236}">
                <a16:creationId xmlns:a16="http://schemas.microsoft.com/office/drawing/2014/main" id="{325A1B5A-3BFB-4950-8B14-E0917AEAD7C6}"/>
              </a:ext>
            </a:extLst>
          </p:cNvPr>
          <p:cNvSpPr/>
          <p:nvPr/>
        </p:nvSpPr>
        <p:spPr>
          <a:xfrm>
            <a:off x="10190920" y="2208209"/>
            <a:ext cx="384312" cy="386715"/>
          </a:xfrm>
          <a:prstGeom prst="noSmoking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E47291-8A61-41DE-AFA4-97D575A07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08791"/>
            <a:ext cx="6896100" cy="178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DE10AF0-A18E-4C8C-B53D-DF70D8167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500" y="4662199"/>
            <a:ext cx="1263912" cy="1446268"/>
          </a:xfrm>
          <a:prstGeom prst="rect">
            <a:avLst/>
          </a:prstGeom>
        </p:spPr>
      </p:pic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897BFF24-9CDF-4CDE-B31A-AC03BF9AEF2C}"/>
              </a:ext>
            </a:extLst>
          </p:cNvPr>
          <p:cNvSpPr/>
          <p:nvPr/>
        </p:nvSpPr>
        <p:spPr>
          <a:xfrm flipV="1">
            <a:off x="8176590" y="4478550"/>
            <a:ext cx="480828" cy="70140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7D04A38-96CB-45A6-8914-22CAE56B30D9}"/>
              </a:ext>
            </a:extLst>
          </p:cNvPr>
          <p:cNvSpPr txBox="1"/>
          <p:nvPr/>
        </p:nvSpPr>
        <p:spPr>
          <a:xfrm>
            <a:off x="8738193" y="4688065"/>
            <a:ext cx="1386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Rendimiento</a:t>
            </a:r>
          </a:p>
        </p:txBody>
      </p:sp>
      <p:sp>
        <p:nvSpPr>
          <p:cNvPr id="12" name="Círculo: vacío 11">
            <a:extLst>
              <a:ext uri="{FF2B5EF4-FFF2-40B4-BE49-F238E27FC236}">
                <a16:creationId xmlns:a16="http://schemas.microsoft.com/office/drawing/2014/main" id="{B90D4C5A-34D5-404B-A76D-56AB51B7BB1C}"/>
              </a:ext>
            </a:extLst>
          </p:cNvPr>
          <p:cNvSpPr/>
          <p:nvPr/>
        </p:nvSpPr>
        <p:spPr>
          <a:xfrm>
            <a:off x="8179873" y="5576775"/>
            <a:ext cx="477546" cy="471600"/>
          </a:xfrm>
          <a:prstGeom prst="donu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0A87901F-2C28-4BDE-9D05-05293B9C8C44}"/>
              </a:ext>
            </a:extLst>
          </p:cNvPr>
          <p:cNvSpPr/>
          <p:nvPr/>
        </p:nvSpPr>
        <p:spPr>
          <a:xfrm>
            <a:off x="8338904" y="5734050"/>
            <a:ext cx="160613" cy="15194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99159A4-4ECF-4467-8108-EC7B65618278}"/>
              </a:ext>
            </a:extLst>
          </p:cNvPr>
          <p:cNvSpPr txBox="1"/>
          <p:nvPr/>
        </p:nvSpPr>
        <p:spPr>
          <a:xfrm>
            <a:off x="8738193" y="5486857"/>
            <a:ext cx="1292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Mejor</a:t>
            </a:r>
          </a:p>
          <a:p>
            <a:r>
              <a:rPr lang="es-MX" dirty="0"/>
              <a:t>Aislamiento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D64EC1E0-EC47-482E-9BAD-B88FCAE776EA}"/>
              </a:ext>
            </a:extLst>
          </p:cNvPr>
          <p:cNvCxnSpPr/>
          <p:nvPr/>
        </p:nvCxnSpPr>
        <p:spPr>
          <a:xfrm>
            <a:off x="435429" y="4049486"/>
            <a:ext cx="11033983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EBCA52E2-DB99-49D8-AC39-C322A8122DED}"/>
              </a:ext>
            </a:extLst>
          </p:cNvPr>
          <p:cNvCxnSpPr>
            <a:cxnSpLocks/>
          </p:cNvCxnSpPr>
          <p:nvPr/>
        </p:nvCxnSpPr>
        <p:spPr>
          <a:xfrm>
            <a:off x="591456" y="1448973"/>
            <a:ext cx="8904236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arcador de número de diapositiva 18">
            <a:extLst>
              <a:ext uri="{FF2B5EF4-FFF2-40B4-BE49-F238E27FC236}">
                <a16:creationId xmlns:a16="http://schemas.microsoft.com/office/drawing/2014/main" id="{D1356117-EBD6-4266-9367-E0A38721E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9</a:t>
            </a:fld>
            <a:endParaRPr lang="es-MX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F5B5571-6A1F-406A-8F2B-0B04DD0A4B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182" y="216038"/>
            <a:ext cx="702018" cy="702018"/>
          </a:xfrm>
          <a:prstGeom prst="rect">
            <a:avLst/>
          </a:prstGeom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id="{06206743-F581-4EAB-A63D-AEE578D08307}"/>
              </a:ext>
            </a:extLst>
          </p:cNvPr>
          <p:cNvSpPr txBox="1">
            <a:spLocks/>
          </p:cNvSpPr>
          <p:nvPr/>
        </p:nvSpPr>
        <p:spPr>
          <a:xfrm>
            <a:off x="1039503" y="631921"/>
            <a:ext cx="10515600" cy="1325563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>
                <a:solidFill>
                  <a:srgbClr val="002060"/>
                </a:solidFill>
                <a:latin typeface="Arial Nova" panose="020B0504020202020204" pitchFamily="34" charset="0"/>
              </a:rPr>
              <a:t>Novedades de Bot Framework</a:t>
            </a:r>
            <a:r>
              <a:rPr lang="es-MX" b="1"/>
              <a:t>	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70349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FC70751-BAB7-47FC-9663-042849F73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Novedades de Bot Framework</a:t>
            </a:r>
            <a:r>
              <a:rPr lang="es-MX" b="1" dirty="0"/>
              <a:t>	</a:t>
            </a:r>
            <a:endParaRPr lang="es-MX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CDEA198-CB47-431D-93AA-B74D8B0DA0CC}"/>
              </a:ext>
            </a:extLst>
          </p:cNvPr>
          <p:cNvSpPr/>
          <p:nvPr/>
        </p:nvSpPr>
        <p:spPr>
          <a:xfrm>
            <a:off x="391886" y="1567773"/>
            <a:ext cx="6995884" cy="36070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2B332BD-7793-461E-848E-60595B024E59}"/>
              </a:ext>
            </a:extLst>
          </p:cNvPr>
          <p:cNvSpPr txBox="1">
            <a:spLocks/>
          </p:cNvSpPr>
          <p:nvPr/>
        </p:nvSpPr>
        <p:spPr>
          <a:xfrm>
            <a:off x="504369" y="1690688"/>
            <a:ext cx="6883401" cy="3273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Soluciones</a:t>
            </a:r>
          </a:p>
          <a:p>
            <a:pPr marL="623888" indent="-457200">
              <a:lnSpc>
                <a:spcPct val="17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sz="2300" dirty="0">
                <a:latin typeface="Arial" panose="020B0604020202020204" pitchFamily="34" charset="0"/>
                <a:cs typeface="Arial" panose="020B0604020202020204" pitchFamily="34" charset="0"/>
              </a:rPr>
              <a:t>Acelerador de soluciones de asistente virtual.</a:t>
            </a:r>
          </a:p>
          <a:p>
            <a:pPr marL="623888" indent="-457200">
              <a:lnSpc>
                <a:spcPct val="17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sz="2300" b="1" dirty="0">
                <a:latin typeface="Arial" panose="020B0604020202020204" pitchFamily="34" charset="0"/>
                <a:cs typeface="Arial" panose="020B0604020202020204" pitchFamily="34" charset="0"/>
              </a:rPr>
              <a:t>Dynamics 365 Virtual </a:t>
            </a:r>
            <a:r>
              <a:rPr lang="es-MX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Agent</a:t>
            </a:r>
            <a:r>
              <a:rPr lang="es-MX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MX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Customer</a:t>
            </a:r>
            <a:r>
              <a:rPr lang="es-MX" sz="2300" b="1" dirty="0">
                <a:latin typeface="Arial" panose="020B0604020202020204" pitchFamily="34" charset="0"/>
                <a:cs typeface="Arial" panose="020B0604020202020204" pitchFamily="34" charset="0"/>
              </a:rPr>
              <a:t> Service</a:t>
            </a:r>
            <a:r>
              <a:rPr lang="es-MX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(versión  preliminar pública).</a:t>
            </a:r>
            <a:endParaRPr lang="es-MX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3888" indent="-457200">
              <a:lnSpc>
                <a:spcPct val="17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s-MX" sz="2300" dirty="0">
                <a:latin typeface="Arial" panose="020B0604020202020204" pitchFamily="34" charset="0"/>
                <a:cs typeface="Arial" panose="020B0604020202020204" pitchFamily="34" charset="0"/>
              </a:rPr>
              <a:t>Chat para Dynamics 365.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B1E6F7A-5605-44C7-9118-761A44DF3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789" y="3673849"/>
            <a:ext cx="6329842" cy="302327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07354DA-F2F2-4946-8760-94BE7C249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9727" y="2108360"/>
            <a:ext cx="1035947" cy="1075791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1980347-3FFB-43E4-89D9-1AD1D090ADFB}"/>
              </a:ext>
            </a:extLst>
          </p:cNvPr>
          <p:cNvCxnSpPr>
            <a:cxnSpLocks/>
          </p:cNvCxnSpPr>
          <p:nvPr/>
        </p:nvCxnSpPr>
        <p:spPr>
          <a:xfrm>
            <a:off x="432246" y="1364565"/>
            <a:ext cx="8894634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DE08F227-C9A8-4D50-AE74-02FCDC63C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10</a:t>
            </a:fld>
            <a:endParaRPr lang="es-MX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DED784D-4E17-4AD0-81D0-83BF099AB4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" y="325888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50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B84B66-A7AE-4674-8EC2-704202AD5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002060"/>
                </a:solidFill>
                <a:latin typeface="Arial Nova" panose="020B0504020202020204" pitchFamily="34" charset="0"/>
              </a:rPr>
              <a:t> </a:t>
            </a:r>
            <a:endParaRPr lang="es-MX" b="1" dirty="0">
              <a:solidFill>
                <a:srgbClr val="002060"/>
              </a:solidFill>
              <a:latin typeface="Arial Nova" panose="020B05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EE9ECB-217A-43BD-B04A-219042780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43" y="2747179"/>
            <a:ext cx="10605157" cy="2461409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C9D91D5-DBCB-45B1-AE20-B03E20FEDF87}"/>
              </a:ext>
            </a:extLst>
          </p:cNvPr>
          <p:cNvCxnSpPr>
            <a:cxnSpLocks/>
          </p:cNvCxnSpPr>
          <p:nvPr/>
        </p:nvCxnSpPr>
        <p:spPr>
          <a:xfrm>
            <a:off x="650672" y="1421616"/>
            <a:ext cx="6495716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7993339-4EC0-4982-AA1D-0F0704AB3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11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5A885AF-77DA-4D2D-851F-FE75FDCFB9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25" y="96054"/>
            <a:ext cx="702018" cy="70201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7ECE09E-CE1F-47B7-81B9-BDC46FCA1031}"/>
              </a:ext>
            </a:extLst>
          </p:cNvPr>
          <p:cNvSpPr txBox="1"/>
          <p:nvPr/>
        </p:nvSpPr>
        <p:spPr>
          <a:xfrm>
            <a:off x="-418975" y="-69776"/>
            <a:ext cx="81843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MX" sz="4400" b="1" dirty="0">
                <a:solidFill>
                  <a:srgbClr val="002060"/>
                </a:solidFill>
                <a:latin typeface="Arial Nova" panose="020B0504020202020204" pitchFamily="34" charset="0"/>
              </a:rPr>
            </a:br>
            <a:r>
              <a:rPr lang="es-MX" sz="4400" b="1" dirty="0">
                <a:solidFill>
                  <a:srgbClr val="002060"/>
                </a:solidFill>
                <a:latin typeface="Arial Nova" panose="020B0504020202020204" pitchFamily="34" charset="0"/>
              </a:rPr>
              <a:t>       Compilación</a:t>
            </a:r>
            <a:r>
              <a:rPr lang="es-MX" sz="4400" dirty="0">
                <a:latin typeface="Arial Nova" panose="020B0504020202020204" pitchFamily="34" charset="0"/>
              </a:rPr>
              <a:t> </a:t>
            </a:r>
            <a:r>
              <a:rPr lang="es-MX" sz="4400" b="1" dirty="0">
                <a:solidFill>
                  <a:srgbClr val="002060"/>
                </a:solidFill>
                <a:latin typeface="Arial Nova" panose="020B0504020202020204" pitchFamily="34" charset="0"/>
              </a:rPr>
              <a:t>de un Bot</a:t>
            </a:r>
            <a:endParaRPr lang="es-MX" sz="44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39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4AE44FA-A10F-4852-AC23-C90EF6989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60" y="1764698"/>
            <a:ext cx="11130280" cy="4545700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D889D53-ED62-469E-881D-689EA0AF8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540" y="525292"/>
            <a:ext cx="10515600" cy="1217096"/>
          </a:xfrm>
        </p:spPr>
        <p:txBody>
          <a:bodyPr>
            <a:normAutofit fontScale="90000"/>
          </a:bodyPr>
          <a:lstStyle/>
          <a:p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Creación de un Bot </a:t>
            </a:r>
            <a:r>
              <a:rPr lang="es-MX" sz="4000" b="1" dirty="0">
                <a:solidFill>
                  <a:srgbClr val="002060"/>
                </a:solidFill>
                <a:latin typeface="Arial Nova" panose="020B0504020202020204" pitchFamily="34" charset="0"/>
              </a:rPr>
              <a:t>(Echo) </a:t>
            </a:r>
            <a:br>
              <a:rPr lang="es-MX" sz="4000" b="1" dirty="0">
                <a:solidFill>
                  <a:srgbClr val="002060"/>
                </a:solidFill>
                <a:latin typeface="Arial Nova" panose="020B0504020202020204" pitchFamily="34" charset="0"/>
              </a:rPr>
            </a:br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con Azure Bot Service</a:t>
            </a:r>
            <a:endParaRPr lang="es-MX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2DD4672-88BB-4C02-B1B7-8267D6AF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12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ECC1931-5C55-4F54-A472-C4FA5D6D6E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851" y="431822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23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D2C4F8E-4E76-4D78-A4AB-CC3C3B7A8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49266"/>
            <a:ext cx="10905066" cy="5207168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1FC5E7-858D-4C4F-BB7D-457E5FA0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13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DFB4C05-19E7-4DB6-B63B-1AE793E250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08" y="150557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21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17B6AEA-0A62-40AC-AB9B-737C1737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506" y="643467"/>
            <a:ext cx="4554346" cy="5571066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B16B23-BB0F-47D7-9E95-8CF7977B1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496" y="1171575"/>
            <a:ext cx="3810000" cy="4514850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EAA08E-FBF1-45D5-BD84-A2175741C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14</a:t>
            </a:fld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F789038-F69E-4C3B-A1B2-BCB755E751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126" y="292458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20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8EE01DD-789B-4106-989B-72854F29C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487" y="643467"/>
            <a:ext cx="8315025" cy="5571066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6F4A8BB-8C28-453A-B897-87ECA805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15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5427D77-F1E9-4B90-A1F4-A54D973684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057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E41467E-CDCE-4806-AEFD-230F85B60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600075"/>
            <a:ext cx="8477250" cy="5657850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6D1EA56-3007-4F4A-90BD-47AD85D23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368" y="1834015"/>
            <a:ext cx="2495550" cy="8096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B18E5F3-8DDB-4CBD-B54B-8F2A640FC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635" y="2768012"/>
            <a:ext cx="4371975" cy="2847975"/>
          </a:xfrm>
          <a:prstGeom prst="rect">
            <a:avLst/>
          </a:prstGeom>
        </p:spPr>
      </p:pic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D0772F4-40CC-4855-8B73-EA49240FF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16</a:t>
            </a:fld>
            <a:endParaRPr lang="es-MX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03A5C97-2AC6-46D1-AD84-57D2C7A359E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67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774A2DD-67D5-4CC7-B77C-0AB68A998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509587"/>
            <a:ext cx="8553450" cy="5838825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1A21A5-26BC-4052-928B-DAE9DCCB7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309" y="1856694"/>
            <a:ext cx="2371725" cy="619125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0C2338-9B9E-464A-801C-FE41A387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17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ABAE555-22B1-4CE2-A20F-6DD9FF9D69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51" y="158578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12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BB5D40A-F22A-4C82-B532-195AD6636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437" y="581025"/>
            <a:ext cx="9001125" cy="5695950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63D1B9D-472E-42C1-8F2C-18F15EE26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621" y="1602241"/>
            <a:ext cx="2552700" cy="2571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3D7D393-3388-4C58-B069-007BC6274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534" y="2034267"/>
            <a:ext cx="2428875" cy="438150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5AC1EE4-8C47-4719-A187-BE131BA8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18</a:t>
            </a:fld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1DA050-11CB-435D-AC25-00E45732141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051" y="230016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94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7560A2D-F4D4-46F6-A5CF-32214625A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187" y="504825"/>
            <a:ext cx="3095625" cy="5848350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082039-7E1B-4737-9DFF-9DCE83E7B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346" y="1200603"/>
            <a:ext cx="1009650" cy="247650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44D175-E243-4F45-A3AF-E71EA045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19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85EFAF8-8F54-4A44-A182-9E228398995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23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1B3726E-1484-4145-B410-7F385A0F4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275" y="849312"/>
            <a:ext cx="4743450" cy="1704975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806D2BF-1899-477F-B5BF-5136FAF09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411" y="3034347"/>
            <a:ext cx="10253177" cy="2157377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63020A-F793-4209-B8ED-852ABAD28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20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F2D768F-C265-4E7B-9138-DC543E2BF6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82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CC82B20-9206-4D48-ADB2-A3EC9C356B1A}"/>
              </a:ext>
            </a:extLst>
          </p:cNvPr>
          <p:cNvSpPr txBox="1">
            <a:spLocks/>
          </p:cNvSpPr>
          <p:nvPr/>
        </p:nvSpPr>
        <p:spPr>
          <a:xfrm>
            <a:off x="838200" y="5755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Prueba de Bot creado en Azure Bot Service</a:t>
            </a:r>
            <a:br>
              <a:rPr lang="es-MX" b="1" dirty="0"/>
            </a:br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F5F7309-7929-4566-8F35-8BCCA7D05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84312"/>
            <a:ext cx="10591800" cy="1247775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24D32E4-DEEA-4FA5-876B-A3A19A123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233" y="2844165"/>
            <a:ext cx="5053648" cy="3457167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6665A18-40E1-48DB-AA7C-D107E390E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21</a:t>
            </a:fld>
            <a:endParaRPr lang="es-MX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56B5973-EDCF-4E11-BA99-8BD734699B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32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17831E5-AA5F-4C50-A700-B964956D6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042" y="1669483"/>
            <a:ext cx="4448831" cy="4099605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00A206D-ECF8-47E6-9159-26605DE2B582}"/>
              </a:ext>
            </a:extLst>
          </p:cNvPr>
          <p:cNvSpPr txBox="1">
            <a:spLocks/>
          </p:cNvSpPr>
          <p:nvPr/>
        </p:nvSpPr>
        <p:spPr>
          <a:xfrm>
            <a:off x="838200" y="5755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Prueba de Bot creado en Azure Bot Service</a:t>
            </a:r>
            <a:br>
              <a:rPr lang="es-MX" b="1" dirty="0"/>
            </a:br>
            <a:endParaRPr lang="es-MX" dirty="0"/>
          </a:p>
        </p:txBody>
      </p:sp>
      <p:sp>
        <p:nvSpPr>
          <p:cNvPr id="3" name="Triángulo isósceles 2">
            <a:extLst>
              <a:ext uri="{FF2B5EF4-FFF2-40B4-BE49-F238E27FC236}">
                <a16:creationId xmlns:a16="http://schemas.microsoft.com/office/drawing/2014/main" id="{F707F9D9-B636-414B-9F4F-A3B7C8D7214A}"/>
              </a:ext>
            </a:extLst>
          </p:cNvPr>
          <p:cNvSpPr/>
          <p:nvPr/>
        </p:nvSpPr>
        <p:spPr>
          <a:xfrm flipV="1">
            <a:off x="1398380" y="3290453"/>
            <a:ext cx="1551833" cy="1472047"/>
          </a:xfrm>
          <a:prstGeom prst="triangle">
            <a:avLst>
              <a:gd name="adj" fmla="val 506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8AACE04-4893-4E11-91C9-24F4FC568945}"/>
              </a:ext>
            </a:extLst>
          </p:cNvPr>
          <p:cNvSpPr/>
          <p:nvPr/>
        </p:nvSpPr>
        <p:spPr>
          <a:xfrm>
            <a:off x="1695996" y="2345438"/>
            <a:ext cx="956603" cy="9028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0670021-CC4B-463D-8A34-9EB95C030F52}"/>
              </a:ext>
            </a:extLst>
          </p:cNvPr>
          <p:cNvSpPr/>
          <p:nvPr/>
        </p:nvSpPr>
        <p:spPr>
          <a:xfrm>
            <a:off x="2685121" y="2602523"/>
            <a:ext cx="182880" cy="379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671770D-7F7F-45AC-A3A5-8E35EF4DB871}"/>
              </a:ext>
            </a:extLst>
          </p:cNvPr>
          <p:cNvSpPr/>
          <p:nvPr/>
        </p:nvSpPr>
        <p:spPr>
          <a:xfrm>
            <a:off x="1478787" y="2602523"/>
            <a:ext cx="182880" cy="379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7F3AB6D8-AEC4-41AF-83BC-48045AA8AAC3}"/>
              </a:ext>
            </a:extLst>
          </p:cNvPr>
          <p:cNvCxnSpPr/>
          <p:nvPr/>
        </p:nvCxnSpPr>
        <p:spPr>
          <a:xfrm>
            <a:off x="2190752" y="2089582"/>
            <a:ext cx="0" cy="227720"/>
          </a:xfrm>
          <a:prstGeom prst="line">
            <a:avLst/>
          </a:prstGeom>
          <a:ln w="793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dio marco 7">
            <a:extLst>
              <a:ext uri="{FF2B5EF4-FFF2-40B4-BE49-F238E27FC236}">
                <a16:creationId xmlns:a16="http://schemas.microsoft.com/office/drawing/2014/main" id="{20231E23-5543-4B0C-A367-4FFA49E6129C}"/>
              </a:ext>
            </a:extLst>
          </p:cNvPr>
          <p:cNvSpPr/>
          <p:nvPr/>
        </p:nvSpPr>
        <p:spPr>
          <a:xfrm rot="2755625">
            <a:off x="1966294" y="1944252"/>
            <a:ext cx="433529" cy="456825"/>
          </a:xfrm>
          <a:prstGeom prst="halfFrame">
            <a:avLst>
              <a:gd name="adj1" fmla="val 26134"/>
              <a:gd name="adj2" fmla="val 264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7797FCF-1015-46A8-974C-03C19F62C6F2}"/>
              </a:ext>
            </a:extLst>
          </p:cNvPr>
          <p:cNvSpPr/>
          <p:nvPr/>
        </p:nvSpPr>
        <p:spPr>
          <a:xfrm>
            <a:off x="1854200" y="2602523"/>
            <a:ext cx="196509" cy="2078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BD9DBC68-E822-4141-B8A7-3D093CE9F9BE}"/>
              </a:ext>
            </a:extLst>
          </p:cNvPr>
          <p:cNvSpPr/>
          <p:nvPr/>
        </p:nvSpPr>
        <p:spPr>
          <a:xfrm>
            <a:off x="2310513" y="2602523"/>
            <a:ext cx="196509" cy="2078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24E781E-1AE4-4A33-A3EA-AC4BA4685157}"/>
              </a:ext>
            </a:extLst>
          </p:cNvPr>
          <p:cNvSpPr/>
          <p:nvPr/>
        </p:nvSpPr>
        <p:spPr>
          <a:xfrm>
            <a:off x="1868178" y="2925638"/>
            <a:ext cx="322574" cy="2579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537AB98A-9A9E-4D18-A7FC-D1635F6F71C1}"/>
              </a:ext>
            </a:extLst>
          </p:cNvPr>
          <p:cNvCxnSpPr>
            <a:cxnSpLocks/>
          </p:cNvCxnSpPr>
          <p:nvPr/>
        </p:nvCxnSpPr>
        <p:spPr>
          <a:xfrm>
            <a:off x="732435" y="1258054"/>
            <a:ext cx="9746879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arcador de número de diapositiva 28">
            <a:extLst>
              <a:ext uri="{FF2B5EF4-FFF2-40B4-BE49-F238E27FC236}">
                <a16:creationId xmlns:a16="http://schemas.microsoft.com/office/drawing/2014/main" id="{892CEDF3-C070-4D46-96DE-04AAD893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22</a:t>
            </a:fld>
            <a:endParaRPr lang="es-MX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45EDC6D3-4991-4AFD-831A-91AB259420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sp>
        <p:nvSpPr>
          <p:cNvPr id="19" name="Triángulo isósceles 18">
            <a:extLst>
              <a:ext uri="{FF2B5EF4-FFF2-40B4-BE49-F238E27FC236}">
                <a16:creationId xmlns:a16="http://schemas.microsoft.com/office/drawing/2014/main" id="{D7D22E5F-67C9-4C34-83E9-190E82A34D3F}"/>
              </a:ext>
            </a:extLst>
          </p:cNvPr>
          <p:cNvSpPr/>
          <p:nvPr/>
        </p:nvSpPr>
        <p:spPr>
          <a:xfrm flipV="1">
            <a:off x="9721089" y="3290453"/>
            <a:ext cx="1551833" cy="1472047"/>
          </a:xfrm>
          <a:prstGeom prst="triangle">
            <a:avLst>
              <a:gd name="adj" fmla="val 506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70907D20-B515-4035-80E1-B69C5ED59D8D}"/>
              </a:ext>
            </a:extLst>
          </p:cNvPr>
          <p:cNvSpPr/>
          <p:nvPr/>
        </p:nvSpPr>
        <p:spPr>
          <a:xfrm>
            <a:off x="10018705" y="2345438"/>
            <a:ext cx="956603" cy="9028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FB2B751D-2198-4F3C-891A-56616D3F7BFC}"/>
              </a:ext>
            </a:extLst>
          </p:cNvPr>
          <p:cNvSpPr/>
          <p:nvPr/>
        </p:nvSpPr>
        <p:spPr>
          <a:xfrm>
            <a:off x="11007830" y="2602523"/>
            <a:ext cx="182880" cy="379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746E531E-E118-408F-A9AC-D5CDD9B28AA9}"/>
              </a:ext>
            </a:extLst>
          </p:cNvPr>
          <p:cNvSpPr/>
          <p:nvPr/>
        </p:nvSpPr>
        <p:spPr>
          <a:xfrm>
            <a:off x="9801496" y="2602523"/>
            <a:ext cx="182880" cy="379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0C7816E3-E5C1-43D0-B308-42F0B4F0FC34}"/>
              </a:ext>
            </a:extLst>
          </p:cNvPr>
          <p:cNvCxnSpPr/>
          <p:nvPr/>
        </p:nvCxnSpPr>
        <p:spPr>
          <a:xfrm>
            <a:off x="10513461" y="2089582"/>
            <a:ext cx="0" cy="227720"/>
          </a:xfrm>
          <a:prstGeom prst="line">
            <a:avLst/>
          </a:prstGeom>
          <a:ln w="793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dio marco 23">
            <a:extLst>
              <a:ext uri="{FF2B5EF4-FFF2-40B4-BE49-F238E27FC236}">
                <a16:creationId xmlns:a16="http://schemas.microsoft.com/office/drawing/2014/main" id="{AC9FED3B-CB30-4BD9-A295-CDD399DDA632}"/>
              </a:ext>
            </a:extLst>
          </p:cNvPr>
          <p:cNvSpPr/>
          <p:nvPr/>
        </p:nvSpPr>
        <p:spPr>
          <a:xfrm rot="2755625">
            <a:off x="10289003" y="1944252"/>
            <a:ext cx="433529" cy="456825"/>
          </a:xfrm>
          <a:prstGeom prst="halfFrame">
            <a:avLst>
              <a:gd name="adj1" fmla="val 26134"/>
              <a:gd name="adj2" fmla="val 264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650A39EB-780B-4E14-A9A8-C6F11D0BEFD3}"/>
              </a:ext>
            </a:extLst>
          </p:cNvPr>
          <p:cNvSpPr/>
          <p:nvPr/>
        </p:nvSpPr>
        <p:spPr>
          <a:xfrm>
            <a:off x="10176909" y="2602523"/>
            <a:ext cx="196509" cy="2078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96418A70-3006-4DFF-A72A-8EEDB1CC8D89}"/>
              </a:ext>
            </a:extLst>
          </p:cNvPr>
          <p:cNvSpPr/>
          <p:nvPr/>
        </p:nvSpPr>
        <p:spPr>
          <a:xfrm>
            <a:off x="10633222" y="2602523"/>
            <a:ext cx="196509" cy="2078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D220D76C-9792-421D-803D-393F3A24ACC3}"/>
              </a:ext>
            </a:extLst>
          </p:cNvPr>
          <p:cNvSpPr/>
          <p:nvPr/>
        </p:nvSpPr>
        <p:spPr>
          <a:xfrm>
            <a:off x="10476637" y="2925638"/>
            <a:ext cx="322574" cy="2579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4718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2052695" y="2844225"/>
            <a:ext cx="6315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76724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80039D5-B2BF-4E00-A786-7D5AD7D1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591" y="315505"/>
            <a:ext cx="10515600" cy="1325563"/>
          </a:xfrm>
        </p:spPr>
        <p:txBody>
          <a:bodyPr/>
          <a:lstStyle/>
          <a:p>
            <a:r>
              <a:rPr lang="es-MX" b="1" dirty="0" err="1">
                <a:solidFill>
                  <a:srgbClr val="002060"/>
                </a:solidFill>
                <a:latin typeface="Arial Nova" panose="020B0504020202020204" pitchFamily="34" charset="0"/>
              </a:rPr>
              <a:t>Language</a:t>
            </a:r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 </a:t>
            </a:r>
            <a:r>
              <a:rPr lang="es-MX" b="1" dirty="0" err="1">
                <a:solidFill>
                  <a:srgbClr val="002060"/>
                </a:solidFill>
                <a:latin typeface="Arial Nova" panose="020B0504020202020204" pitchFamily="34" charset="0"/>
              </a:rPr>
              <a:t>Understanding</a:t>
            </a:r>
            <a:r>
              <a:rPr lang="es-MX" b="1" dirty="0">
                <a:solidFill>
                  <a:srgbClr val="002060"/>
                </a:solidFill>
                <a:latin typeface="Arial Nova" panose="020B0504020202020204" pitchFamily="34" charset="0"/>
              </a:rPr>
              <a:t>   (LUIS)</a:t>
            </a:r>
            <a:endParaRPr lang="es-MX" b="1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E1021F4-FA8D-428F-88E2-E87FE526E05E}"/>
              </a:ext>
            </a:extLst>
          </p:cNvPr>
          <p:cNvCxnSpPr>
            <a:cxnSpLocks/>
          </p:cNvCxnSpPr>
          <p:nvPr/>
        </p:nvCxnSpPr>
        <p:spPr>
          <a:xfrm>
            <a:off x="1104311" y="1180946"/>
            <a:ext cx="9021162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5AAE63C1-9A95-442C-9832-5739604A94A0}"/>
              </a:ext>
            </a:extLst>
          </p:cNvPr>
          <p:cNvSpPr/>
          <p:nvPr/>
        </p:nvSpPr>
        <p:spPr>
          <a:xfrm>
            <a:off x="556846" y="2090057"/>
            <a:ext cx="8587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Un servicio basado en Machine </a:t>
            </a:r>
            <a:r>
              <a:rPr lang="es-MX" sz="2400" dirty="0" err="1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para crear una comprensión lingüística natural en aplicaciones, </a:t>
            </a:r>
            <a:r>
              <a:rPr lang="es-MX" sz="2400" dirty="0" err="1">
                <a:latin typeface="Arial" panose="020B0604020202020204" pitchFamily="34" charset="0"/>
                <a:cs typeface="Arial" panose="020B0604020202020204" pitchFamily="34" charset="0"/>
              </a:rPr>
              <a:t>bots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y dispositivos </a:t>
            </a:r>
            <a:r>
              <a:rPr lang="es-MX" sz="2400" dirty="0" err="1">
                <a:latin typeface="Arial" panose="020B0604020202020204" pitchFamily="34" charset="0"/>
                <a:cs typeface="Arial" panose="020B0604020202020204" pitchFamily="34" charset="0"/>
              </a:rPr>
              <a:t>IoT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E61C358-FFE2-4EAE-8B66-1CEAF502B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09" y="3893683"/>
            <a:ext cx="2190750" cy="18573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F4EF5-47F2-4BFE-881A-F5FA46AB8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743" y="4132534"/>
            <a:ext cx="1685925" cy="17716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1992461-E103-426D-AF1E-7AD9CEA59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328" y="3124474"/>
            <a:ext cx="2190750" cy="172402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0E5D746-1E1D-4CCA-8DF1-466B53DCE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2373" y="4055153"/>
            <a:ext cx="1943100" cy="17430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768A588-B0DD-4BCD-B37A-498CBCACC8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7218" y="3095898"/>
            <a:ext cx="2171700" cy="17811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A19AAFE-F790-4B64-A638-96F26D713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6572" y="3188703"/>
            <a:ext cx="1676400" cy="1685925"/>
          </a:xfrm>
          <a:prstGeom prst="rect">
            <a:avLst/>
          </a:prstGeom>
        </p:spPr>
      </p:pic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id="{F5451203-84E1-48E1-A358-B5E63B5C4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24</a:t>
            </a:fld>
            <a:endParaRPr lang="es-MX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1F7DF4-EA8D-4CB5-B03F-ADD55B267C3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17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179B4E-4B8B-4665-94DD-038F98915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FF1F59-7D12-4C4D-940F-776D88A74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585" y="1849494"/>
            <a:ext cx="8334829" cy="4413874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BAF02D3-2A0A-4BD2-A845-365C2C5C3F2F}"/>
              </a:ext>
            </a:extLst>
          </p:cNvPr>
          <p:cNvCxnSpPr>
            <a:cxnSpLocks/>
          </p:cNvCxnSpPr>
          <p:nvPr/>
        </p:nvCxnSpPr>
        <p:spPr>
          <a:xfrm>
            <a:off x="797291" y="1300137"/>
            <a:ext cx="9543677" cy="0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E63818-A5E7-430F-A2A8-831945EF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25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0AA8B75-B9EF-4778-9288-A8195B0246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" y="225853"/>
            <a:ext cx="702018" cy="70201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17455AB-96B6-4584-9A0C-1D2CDBE7123F}"/>
              </a:ext>
            </a:extLst>
          </p:cNvPr>
          <p:cNvSpPr txBox="1"/>
          <p:nvPr/>
        </p:nvSpPr>
        <p:spPr>
          <a:xfrm>
            <a:off x="95250" y="-146413"/>
            <a:ext cx="105085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MX" sz="4400" b="1" dirty="0">
                <a:solidFill>
                  <a:srgbClr val="002060"/>
                </a:solidFill>
                <a:latin typeface="Arial Nova" panose="020B0504020202020204" pitchFamily="34" charset="0"/>
              </a:rPr>
            </a:br>
            <a:r>
              <a:rPr lang="es-MX" sz="4400" b="1" dirty="0">
                <a:solidFill>
                  <a:srgbClr val="002060"/>
                </a:solidFill>
                <a:latin typeface="Arial Nova" panose="020B0504020202020204" pitchFamily="34" charset="0"/>
              </a:rPr>
              <a:t>      LUIS y un Bot Chat de Información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4064941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931994E-D5A0-43FD-9215-86AD6DB2B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13" y="1706429"/>
            <a:ext cx="10867773" cy="4525559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9034587-98BC-4B60-B91F-4F7A18C0A012}"/>
              </a:ext>
            </a:extLst>
          </p:cNvPr>
          <p:cNvSpPr/>
          <p:nvPr/>
        </p:nvSpPr>
        <p:spPr>
          <a:xfrm>
            <a:off x="662113" y="857037"/>
            <a:ext cx="87682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400" b="1" dirty="0">
                <a:solidFill>
                  <a:srgbClr val="002060"/>
                </a:solidFill>
                <a:latin typeface="Arial Nova" panose="020B0504020202020204" pitchFamily="34" charset="0"/>
                <a:ea typeface="+mj-ea"/>
                <a:cs typeface="+mj-cs"/>
              </a:rPr>
              <a:t>Creación de una aplicación LUIS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A934D8-2AAD-4ED0-A151-4DA35B3D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26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40F6829-B882-4835-8BF0-67F44449FB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878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D8ECE98-2F89-4C14-AEAF-B4C36D76F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1079099"/>
            <a:ext cx="11074400" cy="5204319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3A7261-95F4-4337-9F87-59B82521E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27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AF3048D-B280-4C07-AE6D-5C172274FB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33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E0B261B-639E-481C-A2CF-2DC6E574F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476" y="968947"/>
            <a:ext cx="6770687" cy="4920106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07F362E-0F12-46C6-915A-EAB7B85DE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28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BD455FF-43C0-4151-817A-AF366C0B4D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33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4182F73-7B58-4370-8582-3040A1810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15" y="1256223"/>
            <a:ext cx="11084569" cy="5180919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0F5D201-49A0-4DF1-B52B-11368AB14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29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8D41A6A-D961-44B9-9B4A-D26ADF4031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16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1A10D2-B341-4792-8262-D8DF84630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97304"/>
            <a:ext cx="6414041" cy="4899025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6A5DEBE-70D7-42A2-ACE0-ACEBC0853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799" y="213519"/>
            <a:ext cx="10515600" cy="1325563"/>
          </a:xfrm>
        </p:spPr>
        <p:txBody>
          <a:bodyPr/>
          <a:lstStyle/>
          <a:p>
            <a:r>
              <a:rPr lang="es-MX" b="1" dirty="0"/>
              <a:t>https://aka.ms/js-core-sample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13C2FF6-E6D8-4793-876D-9F3779932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3429" y="2290762"/>
            <a:ext cx="4000500" cy="2276475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7F3DDA15-2D32-4F81-805B-B59BC775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30</a:t>
            </a:fld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16CDEF4-F1F8-4935-A61D-843A7D2DFD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40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E27EB8B-0558-43DB-BBD3-FE1211EDB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79" y="1145350"/>
            <a:ext cx="10979242" cy="4567300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921FA35-B37F-43D7-8544-71698C9E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31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68317A7-B9ED-480E-A955-4F398585D0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12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E733AFA-2303-4434-BAB6-DD643E47B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53" y="1143614"/>
            <a:ext cx="11078094" cy="4913671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4242A75-7834-4CCC-810D-5ACBF6EDF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32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3366DCC-735B-4C01-87AC-32957DF4C4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944" y="98697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06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6511EE0-A346-4CFD-A84F-6262594E9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335" y="1365477"/>
            <a:ext cx="6303330" cy="4127046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CB9A325-1B72-4BC9-A778-E9C12BFC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33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1BE32E0-5903-4830-A869-773F132C6F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52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657D7B9-1317-497B-B524-8B8E9C6EB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26" y="1760804"/>
            <a:ext cx="11057772" cy="3522396"/>
          </a:xfrm>
          <a:prstGeom prst="rect">
            <a:avLst/>
          </a:prstGeom>
          <a:ln w="41275">
            <a:solidFill>
              <a:srgbClr val="002060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35DCB8-AFB1-4BC7-B7F1-6E12250D0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40" y="5690689"/>
            <a:ext cx="10752026" cy="213679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8B37311-9925-4E98-993F-972E40A0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34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5692F30-998F-4EC3-AA66-C3EB9B167A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49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2052695" y="2844225"/>
            <a:ext cx="6315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68194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7AD4CA7-D60B-4878-9C1F-6C2CC08E4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748" y="680129"/>
            <a:ext cx="5248275" cy="1114425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13EB30A-7E84-4F71-8B61-2130A1554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36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181795-962B-4255-AE65-6047C9533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85" y="1828717"/>
            <a:ext cx="9448800" cy="45201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5F4246A-CDDF-425A-9A01-B8F415C3FD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27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2052695" y="2844225"/>
            <a:ext cx="6315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5913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C7FE30-773D-46CF-8507-6586FB254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2EF-6253-46F2-B432-860607715C9D}" type="slidenum">
              <a:rPr lang="es-MX" smtClean="0"/>
              <a:t>38</a:t>
            </a:fld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34A2752-1B4F-4C40-B3EF-7DFA746A2DBD}"/>
              </a:ext>
            </a:extLst>
          </p:cNvPr>
          <p:cNvSpPr/>
          <p:nvPr/>
        </p:nvSpPr>
        <p:spPr>
          <a:xfrm>
            <a:off x="798286" y="4786689"/>
            <a:ext cx="109002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https://azure.microsoft.com/es-mx/pricing/details/cognitive-services/language-understanding-intelligent-services/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C97282-DFFF-46D9-87EA-AB3F44B8ECCD}"/>
              </a:ext>
            </a:extLst>
          </p:cNvPr>
          <p:cNvSpPr/>
          <p:nvPr/>
        </p:nvSpPr>
        <p:spPr>
          <a:xfrm>
            <a:off x="798286" y="5607136"/>
            <a:ext cx="6140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https://azure.microsoft.com/es-mx/pricing/details/bot-service/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F967E1F-021A-4FE2-AC1C-FF6E587C68F9}"/>
              </a:ext>
            </a:extLst>
          </p:cNvPr>
          <p:cNvSpPr/>
          <p:nvPr/>
        </p:nvSpPr>
        <p:spPr>
          <a:xfrm>
            <a:off x="798286" y="1454121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https://dynamics.microsoft.com/en-us/ai/virtual-agent-for-customer-service/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86F68D2-48A5-4ED7-A850-B31C368083DF}"/>
              </a:ext>
            </a:extLst>
          </p:cNvPr>
          <p:cNvSpPr/>
          <p:nvPr/>
        </p:nvSpPr>
        <p:spPr>
          <a:xfrm>
            <a:off x="798286" y="2071311"/>
            <a:ext cx="103777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https://azure.microsoft.com/es-mx/services/cognitive-services/language-understanding-intelligent-service/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29342D7-00EE-4073-A601-7F5EE8072677}"/>
              </a:ext>
            </a:extLst>
          </p:cNvPr>
          <p:cNvSpPr/>
          <p:nvPr/>
        </p:nvSpPr>
        <p:spPr>
          <a:xfrm>
            <a:off x="798286" y="2707092"/>
            <a:ext cx="5532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https://azure.microsoft.com/es-mx/services/bot-service/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10AD728-85FF-4329-B546-05578C228BB0}"/>
              </a:ext>
            </a:extLst>
          </p:cNvPr>
          <p:cNvSpPr txBox="1"/>
          <p:nvPr/>
        </p:nvSpPr>
        <p:spPr>
          <a:xfrm>
            <a:off x="798286" y="636678"/>
            <a:ext cx="2933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/>
              <a:t>DOCUMENTACIÓN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F46B7F8-2959-49B3-8A9E-7BEC084F053C}"/>
              </a:ext>
            </a:extLst>
          </p:cNvPr>
          <p:cNvSpPr txBox="1"/>
          <p:nvPr/>
        </p:nvSpPr>
        <p:spPr>
          <a:xfrm>
            <a:off x="798286" y="4037912"/>
            <a:ext cx="4244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/>
              <a:t>INFORMACIÓN DE PRECIOS</a:t>
            </a:r>
          </a:p>
        </p:txBody>
      </p:sp>
    </p:spTree>
    <p:extLst>
      <p:ext uri="{BB962C8B-B14F-4D97-AF65-F5344CB8AC3E}">
        <p14:creationId xmlns:p14="http://schemas.microsoft.com/office/powerpoint/2010/main" val="34380434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C4FF3CA6-AF6B-4EEF-83BC-B95CA1279F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1" y="1283676"/>
            <a:ext cx="3920173" cy="392017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4913075" y="2412764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 &amp; A</a:t>
            </a:r>
          </a:p>
        </p:txBody>
      </p:sp>
      <p:pic>
        <p:nvPicPr>
          <p:cNvPr id="6" name="Imagen 5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D48D8EDC-8D56-410A-A031-748473CAA85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27" y="0"/>
            <a:ext cx="3210373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83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3785327" y="5473623"/>
            <a:ext cx="1198909" cy="11154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Tour  </a:t>
            </a:r>
          </a:p>
        </p:txBody>
      </p:sp>
      <p:pic>
        <p:nvPicPr>
          <p:cNvPr id="2052" name="Picture 4" descr="Generador de Códigos QR Codes">
            <a:extLst>
              <a:ext uri="{FF2B5EF4-FFF2-40B4-BE49-F238E27FC236}">
                <a16:creationId xmlns:a16="http://schemas.microsoft.com/office/drawing/2014/main" id="{9F10B897-EBBE-49CE-BAFA-29F79479A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53170" y="1669360"/>
            <a:ext cx="2333625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B38E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4DA50683-E555-4A40-B6F2-3EE4CC61A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36" y="5894271"/>
            <a:ext cx="3210373" cy="6382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F1FE077-9AEB-406A-B58D-00D59E55B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38" y="198725"/>
            <a:ext cx="4587441" cy="52748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F263A70-1E66-4B32-9915-26EA2754B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469" y="145037"/>
            <a:ext cx="4510911" cy="527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327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F6FD2D893A534B8E7C3E59A63DA1A4" ma:contentTypeVersion="6" ma:contentTypeDescription="Crear nuevo documento." ma:contentTypeScope="" ma:versionID="af07a98cbfac819cdee52fddcf489c0b">
  <xsd:schema xmlns:xsd="http://www.w3.org/2001/XMLSchema" xmlns:xs="http://www.w3.org/2001/XMLSchema" xmlns:p="http://schemas.microsoft.com/office/2006/metadata/properties" xmlns:ns2="e28a0b80-7bdb-41eb-b071-3fe8482e036a" targetNamespace="http://schemas.microsoft.com/office/2006/metadata/properties" ma:root="true" ma:fieldsID="27b19f16e918e4e9b476e305d8363347" ns2:_="">
    <xsd:import namespace="e28a0b80-7bdb-41eb-b071-3fe8482e03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a0b80-7bdb-41eb-b071-3fe8482e03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74526E-5F13-4F60-A228-9B2A7B94064A}"/>
</file>

<file path=customXml/itemProps2.xml><?xml version="1.0" encoding="utf-8"?>
<ds:datastoreItem xmlns:ds="http://schemas.openxmlformats.org/officeDocument/2006/customXml" ds:itemID="{EDEC0380-3C81-4B46-950A-82EA8058FF62}"/>
</file>

<file path=customXml/itemProps3.xml><?xml version="1.0" encoding="utf-8"?>
<ds:datastoreItem xmlns:ds="http://schemas.openxmlformats.org/officeDocument/2006/customXml" ds:itemID="{9672B1E2-00BE-4A77-B992-BA4EA7A6F754}"/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522</Words>
  <Application>Microsoft Office PowerPoint</Application>
  <PresentationFormat>Panorámica</PresentationFormat>
  <Paragraphs>133</Paragraphs>
  <Slides>40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40</vt:i4>
      </vt:variant>
    </vt:vector>
  </HeadingPairs>
  <TitlesOfParts>
    <vt:vector size="49" baseType="lpstr">
      <vt:lpstr>Arial</vt:lpstr>
      <vt:lpstr>Arial Black</vt:lpstr>
      <vt:lpstr>Arial Nova</vt:lpstr>
      <vt:lpstr>Calibri</vt:lpstr>
      <vt:lpstr>Calibri Light</vt:lpstr>
      <vt:lpstr>Segoe UI</vt:lpstr>
      <vt:lpstr>Wingdings</vt:lpstr>
      <vt:lpstr>Tema de Office</vt:lpstr>
      <vt:lpstr>3_Custom Design</vt:lpstr>
      <vt:lpstr>Presentación de PowerPoint</vt:lpstr>
      <vt:lpstr>Presentación de PowerPoint</vt:lpstr>
      <vt:lpstr>Presentación de PowerPoint</vt:lpstr>
      <vt:lpstr>Bots </vt:lpstr>
      <vt:lpstr>Azure Bot Service</vt:lpstr>
      <vt:lpstr>Bot Framework </vt:lpstr>
      <vt:lpstr>Bot Framework</vt:lpstr>
      <vt:lpstr> </vt:lpstr>
      <vt:lpstr>        </vt:lpstr>
      <vt:lpstr>Novedades de Bot Framework </vt:lpstr>
      <vt:lpstr> </vt:lpstr>
      <vt:lpstr>Creación de un Bot (Echo)  con Azure Bot Service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Language Understanding   (LUIS)</vt:lpstr>
      <vt:lpstr> </vt:lpstr>
      <vt:lpstr>Presentación de PowerPoint</vt:lpstr>
      <vt:lpstr>Presentación de PowerPoint</vt:lpstr>
      <vt:lpstr>Presentación de PowerPoint</vt:lpstr>
      <vt:lpstr>Presentación de PowerPoint</vt:lpstr>
      <vt:lpstr>https://aka.ms/js-core-sample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José Ramírez</dc:creator>
  <cp:lastModifiedBy>Ricardo Trujillo</cp:lastModifiedBy>
  <cp:revision>8</cp:revision>
  <dcterms:created xsi:type="dcterms:W3CDTF">2019-10-16T17:00:01Z</dcterms:created>
  <dcterms:modified xsi:type="dcterms:W3CDTF">2019-10-18T20:38:18Z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0x0101004FF6FD2D893A534B8E7C3E59A63DA1A4</vt:lpwstr>
  </property>
</Properties>
</file>