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slideLayouts/slideLayout12.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6" r:id="rId2"/>
  </p:sldMasterIdLst>
  <p:notesMasterIdLst>
    <p:notesMasterId r:id="rId14"/>
  </p:notesMasterIdLst>
  <p:sldIdLst>
    <p:sldId id="258" r:id="rId3"/>
    <p:sldId id="2703" r:id="rId4"/>
    <p:sldId id="2702" r:id="rId5"/>
    <p:sldId id="257" r:id="rId6"/>
    <p:sldId id="2705" r:id="rId7"/>
    <p:sldId id="2706" r:id="rId8"/>
    <p:sldId id="2707" r:id="rId9"/>
    <p:sldId id="2708" r:id="rId10"/>
    <p:sldId id="261" r:id="rId11"/>
    <p:sldId id="259" r:id="rId12"/>
    <p:sldId id="2704" r:id="rId13"/>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462"/>
    <a:srgbClr val="51AF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922" autoAdjust="0"/>
  </p:normalViewPr>
  <p:slideViewPr>
    <p:cSldViewPr snapToGrid="0">
      <p:cViewPr>
        <p:scale>
          <a:sx n="100" d="100"/>
          <a:sy n="100" d="100"/>
        </p:scale>
        <p:origin x="33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customXml" Target="../customXml/item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E5053D-962D-4F4A-AFA5-8BE1EBFF21D7}" type="datetimeFigureOut">
              <a:rPr lang="es-MX" smtClean="0"/>
              <a:t>17/10/2019</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BF25B-57FB-43A9-B78F-233D5AF05CE9}" type="slidenum">
              <a:rPr lang="es-MX" smtClean="0"/>
              <a:t>‹Nº›</a:t>
            </a:fld>
            <a:endParaRPr lang="es-MX"/>
          </a:p>
        </p:txBody>
      </p:sp>
    </p:spTree>
    <p:extLst>
      <p:ext uri="{BB962C8B-B14F-4D97-AF65-F5344CB8AC3E}">
        <p14:creationId xmlns:p14="http://schemas.microsoft.com/office/powerpoint/2010/main" val="2306721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0" i="0" u="none" strike="noStrike" kern="1200" dirty="0" err="1">
                <a:solidFill>
                  <a:schemeClr val="tx1"/>
                </a:solidFill>
                <a:effectLst/>
                <a:latin typeface="+mn-lt"/>
                <a:ea typeface="+mn-ea"/>
                <a:cs typeface="+mn-cs"/>
              </a:rPr>
              <a:t>Common</a:t>
            </a:r>
            <a:r>
              <a:rPr lang="es-ES" sz="1200" b="0" i="0" u="none" strike="noStrike" kern="1200" dirty="0">
                <a:solidFill>
                  <a:schemeClr val="tx1"/>
                </a:solidFill>
                <a:effectLst/>
                <a:latin typeface="+mn-lt"/>
                <a:ea typeface="+mn-ea"/>
                <a:cs typeface="+mn-cs"/>
              </a:rPr>
              <a:t> Data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le permite almacenar y administrar de forma segura los datos que usan las aplicaciones empresariales. Los datos de </a:t>
            </a:r>
            <a:r>
              <a:rPr lang="es-ES" sz="1200" b="0" i="0" u="none" strike="noStrike" kern="1200" dirty="0" err="1">
                <a:solidFill>
                  <a:schemeClr val="tx1"/>
                </a:solidFill>
                <a:effectLst/>
                <a:latin typeface="+mn-lt"/>
                <a:ea typeface="+mn-ea"/>
                <a:cs typeface="+mn-cs"/>
              </a:rPr>
              <a:t>Common</a:t>
            </a:r>
            <a:r>
              <a:rPr lang="es-ES" sz="1200" b="0" i="0" u="none" strike="noStrike" kern="1200" dirty="0">
                <a:solidFill>
                  <a:schemeClr val="tx1"/>
                </a:solidFill>
                <a:effectLst/>
                <a:latin typeface="+mn-lt"/>
                <a:ea typeface="+mn-ea"/>
                <a:cs typeface="+mn-cs"/>
              </a:rPr>
              <a:t> Data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se almacenan en un conjunto de entidades. Una </a:t>
            </a:r>
            <a:r>
              <a:rPr lang="es-ES" sz="1200" b="0" i="1" u="none" strike="noStrike" kern="1200" dirty="0">
                <a:solidFill>
                  <a:schemeClr val="tx1"/>
                </a:solidFill>
                <a:effectLst/>
                <a:latin typeface="+mn-lt"/>
                <a:ea typeface="+mn-ea"/>
                <a:cs typeface="+mn-cs"/>
              </a:rPr>
              <a:t>entidad</a:t>
            </a:r>
            <a:r>
              <a:rPr lang="es-ES" sz="1200" b="0" i="0" u="none" strike="noStrike" kern="1200" dirty="0">
                <a:solidFill>
                  <a:schemeClr val="tx1"/>
                </a:solidFill>
                <a:effectLst/>
                <a:latin typeface="+mn-lt"/>
                <a:ea typeface="+mn-ea"/>
                <a:cs typeface="+mn-cs"/>
              </a:rPr>
              <a:t> es un conjunto de registros que se usa para almacenar datos, similar a cómo una tabla almacena los datos en una base de datos. </a:t>
            </a:r>
            <a:r>
              <a:rPr lang="es-ES" sz="1200" b="0" i="0" u="none" strike="noStrike" kern="1200" dirty="0" err="1">
                <a:solidFill>
                  <a:schemeClr val="tx1"/>
                </a:solidFill>
                <a:effectLst/>
                <a:latin typeface="+mn-lt"/>
                <a:ea typeface="+mn-ea"/>
                <a:cs typeface="+mn-cs"/>
              </a:rPr>
              <a:t>Common</a:t>
            </a:r>
            <a:r>
              <a:rPr lang="es-ES" sz="1200" b="0" i="0" u="none" strike="noStrike" kern="1200" dirty="0">
                <a:solidFill>
                  <a:schemeClr val="tx1"/>
                </a:solidFill>
                <a:effectLst/>
                <a:latin typeface="+mn-lt"/>
                <a:ea typeface="+mn-ea"/>
                <a:cs typeface="+mn-cs"/>
              </a:rPr>
              <a:t> Data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incluye un conjunto base de entidades estándar que cubren escenarios típicos, pero también puede crear entidades personalizadas específicas para su organización y rellenarlas con datos usando </a:t>
            </a:r>
            <a:r>
              <a:rPr lang="es-ES" sz="1200" b="0" i="0" u="none" strike="noStrike" kern="1200" dirty="0" err="1">
                <a:solidFill>
                  <a:schemeClr val="tx1"/>
                </a:solidFill>
                <a:effectLst/>
                <a:latin typeface="+mn-lt"/>
                <a:ea typeface="+mn-ea"/>
                <a:cs typeface="+mn-cs"/>
              </a:rPr>
              <a:t>Power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Query</a:t>
            </a:r>
            <a:r>
              <a:rPr lang="es-ES" sz="1200" b="0" i="0" u="none" strike="noStrike" kern="1200" dirty="0">
                <a:solidFill>
                  <a:schemeClr val="tx1"/>
                </a:solidFill>
                <a:effectLst/>
                <a:latin typeface="+mn-lt"/>
                <a:ea typeface="+mn-ea"/>
                <a:cs typeface="+mn-cs"/>
              </a:rPr>
              <a:t>. Los creadores de aplicaciones pueden usar PowerApps para crear aplicaciones completas usando estos datos.</a:t>
            </a:r>
            <a:endParaRPr lang="es-MX" dirty="0"/>
          </a:p>
        </p:txBody>
      </p:sp>
      <p:sp>
        <p:nvSpPr>
          <p:cNvPr id="4" name="Marcador de número de diapositiva 3"/>
          <p:cNvSpPr>
            <a:spLocks noGrp="1"/>
          </p:cNvSpPr>
          <p:nvPr>
            <p:ph type="sldNum" sz="quarter" idx="5"/>
          </p:nvPr>
        </p:nvSpPr>
        <p:spPr/>
        <p:txBody>
          <a:bodyPr/>
          <a:lstStyle/>
          <a:p>
            <a:fld id="{3E8BF25B-57FB-43A9-B78F-233D5AF05CE9}" type="slidenum">
              <a:rPr lang="es-MX" smtClean="0"/>
              <a:t>4</a:t>
            </a:fld>
            <a:endParaRPr lang="es-MX"/>
          </a:p>
        </p:txBody>
      </p:sp>
    </p:spTree>
    <p:extLst>
      <p:ext uri="{BB962C8B-B14F-4D97-AF65-F5344CB8AC3E}">
        <p14:creationId xmlns:p14="http://schemas.microsoft.com/office/powerpoint/2010/main" val="2149212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0" i="0" u="none" strike="noStrike" kern="1200" dirty="0" err="1">
                <a:solidFill>
                  <a:schemeClr val="tx1"/>
                </a:solidFill>
                <a:effectLst/>
                <a:latin typeface="+mn-lt"/>
                <a:ea typeface="+mn-ea"/>
                <a:cs typeface="+mn-cs"/>
              </a:rPr>
              <a:t>Common</a:t>
            </a:r>
            <a:r>
              <a:rPr lang="es-ES" sz="1200" b="0" i="0" u="none" strike="noStrike" kern="1200" dirty="0">
                <a:solidFill>
                  <a:schemeClr val="tx1"/>
                </a:solidFill>
                <a:effectLst/>
                <a:latin typeface="+mn-lt"/>
                <a:ea typeface="+mn-ea"/>
                <a:cs typeface="+mn-cs"/>
              </a:rPr>
              <a:t> Data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le permite almacenar y administrar de forma segura los datos que usan las aplicaciones empresariales. Los datos de </a:t>
            </a:r>
            <a:r>
              <a:rPr lang="es-ES" sz="1200" b="0" i="0" u="none" strike="noStrike" kern="1200" dirty="0" err="1">
                <a:solidFill>
                  <a:schemeClr val="tx1"/>
                </a:solidFill>
                <a:effectLst/>
                <a:latin typeface="+mn-lt"/>
                <a:ea typeface="+mn-ea"/>
                <a:cs typeface="+mn-cs"/>
              </a:rPr>
              <a:t>Common</a:t>
            </a:r>
            <a:r>
              <a:rPr lang="es-ES" sz="1200" b="0" i="0" u="none" strike="noStrike" kern="1200" dirty="0">
                <a:solidFill>
                  <a:schemeClr val="tx1"/>
                </a:solidFill>
                <a:effectLst/>
                <a:latin typeface="+mn-lt"/>
                <a:ea typeface="+mn-ea"/>
                <a:cs typeface="+mn-cs"/>
              </a:rPr>
              <a:t> Data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se almacenan en un conjunto de entidades. Una </a:t>
            </a:r>
            <a:r>
              <a:rPr lang="es-ES" sz="1200" b="0" i="1" u="none" strike="noStrike" kern="1200" dirty="0">
                <a:solidFill>
                  <a:schemeClr val="tx1"/>
                </a:solidFill>
                <a:effectLst/>
                <a:latin typeface="+mn-lt"/>
                <a:ea typeface="+mn-ea"/>
                <a:cs typeface="+mn-cs"/>
              </a:rPr>
              <a:t>entidad</a:t>
            </a:r>
            <a:r>
              <a:rPr lang="es-ES" sz="1200" b="0" i="0" u="none" strike="noStrike" kern="1200" dirty="0">
                <a:solidFill>
                  <a:schemeClr val="tx1"/>
                </a:solidFill>
                <a:effectLst/>
                <a:latin typeface="+mn-lt"/>
                <a:ea typeface="+mn-ea"/>
                <a:cs typeface="+mn-cs"/>
              </a:rPr>
              <a:t> es un conjunto de registros que se usa para almacenar datos, similar a cómo una tabla almacena los datos en una base de datos. </a:t>
            </a:r>
            <a:r>
              <a:rPr lang="es-ES" sz="1200" b="0" i="0" u="none" strike="noStrike" kern="1200" dirty="0" err="1">
                <a:solidFill>
                  <a:schemeClr val="tx1"/>
                </a:solidFill>
                <a:effectLst/>
                <a:latin typeface="+mn-lt"/>
                <a:ea typeface="+mn-ea"/>
                <a:cs typeface="+mn-cs"/>
              </a:rPr>
              <a:t>Common</a:t>
            </a:r>
            <a:r>
              <a:rPr lang="es-ES" sz="1200" b="0" i="0" u="none" strike="noStrike" kern="1200" dirty="0">
                <a:solidFill>
                  <a:schemeClr val="tx1"/>
                </a:solidFill>
                <a:effectLst/>
                <a:latin typeface="+mn-lt"/>
                <a:ea typeface="+mn-ea"/>
                <a:cs typeface="+mn-cs"/>
              </a:rPr>
              <a:t> Data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incluye un conjunto base de entidades estándar que cubren escenarios típicos, pero también puede crear entidades personalizadas específicas para su organización y rellenarlas con datos usando </a:t>
            </a:r>
            <a:r>
              <a:rPr lang="es-ES" sz="1200" b="0" i="0" u="none" strike="noStrike" kern="1200" dirty="0" err="1">
                <a:solidFill>
                  <a:schemeClr val="tx1"/>
                </a:solidFill>
                <a:effectLst/>
                <a:latin typeface="+mn-lt"/>
                <a:ea typeface="+mn-ea"/>
                <a:cs typeface="+mn-cs"/>
              </a:rPr>
              <a:t>Power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Query</a:t>
            </a:r>
            <a:r>
              <a:rPr lang="es-ES" sz="1200" b="0" i="0" u="none" strike="noStrike" kern="1200" dirty="0">
                <a:solidFill>
                  <a:schemeClr val="tx1"/>
                </a:solidFill>
                <a:effectLst/>
                <a:latin typeface="+mn-lt"/>
                <a:ea typeface="+mn-ea"/>
                <a:cs typeface="+mn-cs"/>
              </a:rPr>
              <a:t>. Los creadores de aplicaciones pueden usar PowerApps para crear aplicaciones completas usando estos datos.</a:t>
            </a:r>
            <a:endParaRPr lang="es-MX" dirty="0"/>
          </a:p>
        </p:txBody>
      </p:sp>
      <p:sp>
        <p:nvSpPr>
          <p:cNvPr id="4" name="Marcador de número de diapositiva 3"/>
          <p:cNvSpPr>
            <a:spLocks noGrp="1"/>
          </p:cNvSpPr>
          <p:nvPr>
            <p:ph type="sldNum" sz="quarter" idx="5"/>
          </p:nvPr>
        </p:nvSpPr>
        <p:spPr/>
        <p:txBody>
          <a:bodyPr/>
          <a:lstStyle/>
          <a:p>
            <a:fld id="{3E8BF25B-57FB-43A9-B78F-233D5AF05CE9}" type="slidenum">
              <a:rPr lang="es-MX" smtClean="0"/>
              <a:t>5</a:t>
            </a:fld>
            <a:endParaRPr lang="es-MX"/>
          </a:p>
        </p:txBody>
      </p:sp>
    </p:spTree>
    <p:extLst>
      <p:ext uri="{BB962C8B-B14F-4D97-AF65-F5344CB8AC3E}">
        <p14:creationId xmlns:p14="http://schemas.microsoft.com/office/powerpoint/2010/main" val="2951734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0" i="0" u="none" strike="noStrike" kern="1200" dirty="0">
                <a:solidFill>
                  <a:schemeClr val="tx1"/>
                </a:solidFill>
                <a:effectLst/>
                <a:latin typeface="+mn-lt"/>
                <a:ea typeface="+mn-ea"/>
                <a:cs typeface="+mn-cs"/>
              </a:rPr>
              <a:t>Las entidades estándar y personalizadas de </a:t>
            </a:r>
            <a:r>
              <a:rPr lang="es-ES" sz="1200" b="0" i="0" u="none" strike="noStrike" kern="1200" dirty="0" err="1">
                <a:solidFill>
                  <a:schemeClr val="tx1"/>
                </a:solidFill>
                <a:effectLst/>
                <a:latin typeface="+mn-lt"/>
                <a:ea typeface="+mn-ea"/>
                <a:cs typeface="+mn-cs"/>
              </a:rPr>
              <a:t>Common</a:t>
            </a:r>
            <a:r>
              <a:rPr lang="es-ES" sz="1200" b="0" i="0" u="none" strike="noStrike" kern="1200" dirty="0">
                <a:solidFill>
                  <a:schemeClr val="tx1"/>
                </a:solidFill>
                <a:effectLst/>
                <a:latin typeface="+mn-lt"/>
                <a:ea typeface="+mn-ea"/>
                <a:cs typeface="+mn-cs"/>
              </a:rPr>
              <a:t> Data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proporcionan una opción de almacenamiento de datos segura y basada en la nube. Las entidades le permiten crear una definición orientada al negocio de los datos de su organización para su uso en aplicaciones. Si no está seguro de si las entidades son la mejor opción para usted, considere estas ventajas:</a:t>
            </a:r>
            <a:endParaRPr lang="es-MX" dirty="0"/>
          </a:p>
        </p:txBody>
      </p:sp>
      <p:sp>
        <p:nvSpPr>
          <p:cNvPr id="4" name="Marcador de número de diapositiva 3"/>
          <p:cNvSpPr>
            <a:spLocks noGrp="1"/>
          </p:cNvSpPr>
          <p:nvPr>
            <p:ph type="sldNum" sz="quarter" idx="5"/>
          </p:nvPr>
        </p:nvSpPr>
        <p:spPr/>
        <p:txBody>
          <a:bodyPr/>
          <a:lstStyle/>
          <a:p>
            <a:fld id="{3E8BF25B-57FB-43A9-B78F-233D5AF05CE9}" type="slidenum">
              <a:rPr lang="es-MX" smtClean="0"/>
              <a:t>6</a:t>
            </a:fld>
            <a:endParaRPr lang="es-MX"/>
          </a:p>
        </p:txBody>
      </p:sp>
    </p:spTree>
    <p:extLst>
      <p:ext uri="{BB962C8B-B14F-4D97-AF65-F5344CB8AC3E}">
        <p14:creationId xmlns:p14="http://schemas.microsoft.com/office/powerpoint/2010/main" val="389949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i="0" u="none" strike="noStrike" kern="1200" dirty="0">
                <a:solidFill>
                  <a:schemeClr val="tx1"/>
                </a:solidFill>
                <a:effectLst/>
                <a:latin typeface="+mn-lt"/>
                <a:ea typeface="+mn-ea"/>
                <a:cs typeface="+mn-cs"/>
              </a:rPr>
              <a:t>Fácil de administrar</a:t>
            </a:r>
            <a:r>
              <a:rPr lang="es-ES" sz="1200" b="0" i="0" u="none" strike="noStrike" kern="1200" dirty="0">
                <a:solidFill>
                  <a:schemeClr val="tx1"/>
                </a:solidFill>
                <a:effectLst/>
                <a:latin typeface="+mn-lt"/>
                <a:ea typeface="+mn-ea"/>
                <a:cs typeface="+mn-cs"/>
              </a:rPr>
              <a:t> – Los metadatos y los datos se almacenan en la nube. No tiene que preocuparse de los detalles de cómo se almacenan.</a:t>
            </a:r>
          </a:p>
          <a:p>
            <a:r>
              <a:rPr lang="es-ES" sz="1200" b="1" i="0" u="none" strike="noStrike" kern="1200" dirty="0">
                <a:solidFill>
                  <a:schemeClr val="tx1"/>
                </a:solidFill>
                <a:effectLst/>
                <a:latin typeface="+mn-lt"/>
                <a:ea typeface="+mn-ea"/>
                <a:cs typeface="+mn-cs"/>
              </a:rPr>
              <a:t>Fácil de proteger</a:t>
            </a:r>
            <a:r>
              <a:rPr lang="es-ES" sz="1200" b="0" i="0" u="none" strike="noStrike" kern="1200" dirty="0">
                <a:solidFill>
                  <a:schemeClr val="tx1"/>
                </a:solidFill>
                <a:effectLst/>
                <a:latin typeface="+mn-lt"/>
                <a:ea typeface="+mn-ea"/>
                <a:cs typeface="+mn-cs"/>
              </a:rPr>
              <a:t> – Los datos se almacenan de forma segura de forma que los usuarios solo podrán verlos si les concede acceso a ellos. La seguridad basada en roles le permite controlar el acceso a las entidades para diferentes usuarios en la organización.</a:t>
            </a:r>
          </a:p>
          <a:p>
            <a:r>
              <a:rPr lang="es-ES" sz="1200" b="1" i="0" u="none" strike="noStrike" kern="1200" dirty="0">
                <a:solidFill>
                  <a:schemeClr val="tx1"/>
                </a:solidFill>
                <a:effectLst/>
                <a:latin typeface="+mn-lt"/>
                <a:ea typeface="+mn-ea"/>
                <a:cs typeface="+mn-cs"/>
              </a:rPr>
              <a:t>Acceso a sus datos de Dynamics 365</a:t>
            </a:r>
            <a:r>
              <a:rPr lang="es-ES" sz="1200" b="0" i="0" u="none" strike="noStrike" kern="1200" dirty="0">
                <a:solidFill>
                  <a:schemeClr val="tx1"/>
                </a:solidFill>
                <a:effectLst/>
                <a:latin typeface="+mn-lt"/>
                <a:ea typeface="+mn-ea"/>
                <a:cs typeface="+mn-cs"/>
              </a:rPr>
              <a:t> – Los datos de las aplicaciones de Dynamics 365 también se almacenan en </a:t>
            </a:r>
            <a:r>
              <a:rPr lang="es-ES" sz="1200" b="0" i="0" u="none" strike="noStrike" kern="1200" dirty="0" err="1">
                <a:solidFill>
                  <a:schemeClr val="tx1"/>
                </a:solidFill>
                <a:effectLst/>
                <a:latin typeface="+mn-lt"/>
                <a:ea typeface="+mn-ea"/>
                <a:cs typeface="+mn-cs"/>
              </a:rPr>
              <a:t>Common</a:t>
            </a:r>
            <a:r>
              <a:rPr lang="es-ES" sz="1200" b="0" i="0" u="none" strike="noStrike" kern="1200" dirty="0">
                <a:solidFill>
                  <a:schemeClr val="tx1"/>
                </a:solidFill>
                <a:effectLst/>
                <a:latin typeface="+mn-lt"/>
                <a:ea typeface="+mn-ea"/>
                <a:cs typeface="+mn-cs"/>
              </a:rPr>
              <a:t> Data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lo que le permite crear rápidamente aplicaciones que aprovechan los datos de Dynamics 365 y ampliar sus aplicaciones usando PowerApps.</a:t>
            </a:r>
          </a:p>
          <a:p>
            <a:r>
              <a:rPr lang="es-ES" sz="1200" b="1" i="0" u="none" strike="noStrike" kern="1200" dirty="0">
                <a:solidFill>
                  <a:schemeClr val="tx1"/>
                </a:solidFill>
                <a:effectLst/>
                <a:latin typeface="+mn-lt"/>
                <a:ea typeface="+mn-ea"/>
                <a:cs typeface="+mn-cs"/>
              </a:rPr>
              <a:t>Metadatos enriquecidos</a:t>
            </a:r>
            <a:r>
              <a:rPr lang="es-ES" sz="1200" b="0" i="0" u="none" strike="noStrike" kern="1200" dirty="0">
                <a:solidFill>
                  <a:schemeClr val="tx1"/>
                </a:solidFill>
                <a:effectLst/>
                <a:latin typeface="+mn-lt"/>
                <a:ea typeface="+mn-ea"/>
                <a:cs typeface="+mn-cs"/>
              </a:rPr>
              <a:t> – Los tipos de datos y las relaciones se aprovechan directamente en PowerApps.</a:t>
            </a:r>
          </a:p>
          <a:p>
            <a:r>
              <a:rPr lang="es-ES" sz="1200" b="1" i="0" u="none" strike="noStrike" kern="1200" dirty="0">
                <a:solidFill>
                  <a:schemeClr val="tx1"/>
                </a:solidFill>
                <a:effectLst/>
                <a:latin typeface="+mn-lt"/>
                <a:ea typeface="+mn-ea"/>
                <a:cs typeface="+mn-cs"/>
              </a:rPr>
              <a:t>Lógica y validación</a:t>
            </a:r>
            <a:r>
              <a:rPr lang="es-ES" sz="1200" b="0" i="0" u="none" strike="noStrike" kern="1200" dirty="0">
                <a:solidFill>
                  <a:schemeClr val="tx1"/>
                </a:solidFill>
                <a:effectLst/>
                <a:latin typeface="+mn-lt"/>
                <a:ea typeface="+mn-ea"/>
                <a:cs typeface="+mn-cs"/>
              </a:rPr>
              <a:t> – Defina campos calculados, reglas de negocio, flujos de trabajo y flujos de proceso de negocio para garantizar la calidad de los datos e impulsar los procesos de negocio.</a:t>
            </a:r>
          </a:p>
          <a:p>
            <a:r>
              <a:rPr lang="es-ES" sz="1200" b="1" i="0" u="none" strike="noStrike" kern="1200" dirty="0">
                <a:solidFill>
                  <a:schemeClr val="tx1"/>
                </a:solidFill>
                <a:effectLst/>
                <a:latin typeface="+mn-lt"/>
                <a:ea typeface="+mn-ea"/>
                <a:cs typeface="+mn-cs"/>
              </a:rPr>
              <a:t>Herramientas de productividad</a:t>
            </a:r>
            <a:r>
              <a:rPr lang="es-ES" sz="1200" b="0" i="0" u="none" strike="noStrike" kern="1200" dirty="0">
                <a:solidFill>
                  <a:schemeClr val="tx1"/>
                </a:solidFill>
                <a:effectLst/>
                <a:latin typeface="+mn-lt"/>
                <a:ea typeface="+mn-ea"/>
                <a:cs typeface="+mn-cs"/>
              </a:rPr>
              <a:t> – Las entidades están disponibles en los complementos de Microsoft Excel para aumentar la productividad y garantizar la accesibilidad de los datos.</a:t>
            </a:r>
          </a:p>
        </p:txBody>
      </p:sp>
      <p:sp>
        <p:nvSpPr>
          <p:cNvPr id="4" name="Marcador de número de diapositiva 3"/>
          <p:cNvSpPr>
            <a:spLocks noGrp="1"/>
          </p:cNvSpPr>
          <p:nvPr>
            <p:ph type="sldNum" sz="quarter" idx="5"/>
          </p:nvPr>
        </p:nvSpPr>
        <p:spPr/>
        <p:txBody>
          <a:bodyPr/>
          <a:lstStyle/>
          <a:p>
            <a:fld id="{3E8BF25B-57FB-43A9-B78F-233D5AF05CE9}" type="slidenum">
              <a:rPr lang="es-MX" smtClean="0"/>
              <a:t>7</a:t>
            </a:fld>
            <a:endParaRPr lang="es-MX"/>
          </a:p>
        </p:txBody>
      </p:sp>
    </p:spTree>
    <p:extLst>
      <p:ext uri="{BB962C8B-B14F-4D97-AF65-F5344CB8AC3E}">
        <p14:creationId xmlns:p14="http://schemas.microsoft.com/office/powerpoint/2010/main" val="759235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0" i="0" u="none" strike="noStrike" kern="1200" dirty="0">
                <a:solidFill>
                  <a:schemeClr val="tx1"/>
                </a:solidFill>
                <a:effectLst/>
                <a:latin typeface="+mn-lt"/>
                <a:ea typeface="+mn-ea"/>
                <a:cs typeface="+mn-cs"/>
              </a:rPr>
              <a:t>Las aplicaciones de Dynamics 365, como Dynamics 365 </a:t>
            </a:r>
            <a:r>
              <a:rPr lang="es-ES" sz="1200" b="0" i="0" u="none" strike="noStrike" kern="1200" dirty="0" err="1">
                <a:solidFill>
                  <a:schemeClr val="tx1"/>
                </a:solidFill>
                <a:effectLst/>
                <a:latin typeface="+mn-lt"/>
                <a:ea typeface="+mn-ea"/>
                <a:cs typeface="+mn-cs"/>
              </a:rPr>
              <a:t>for</a:t>
            </a:r>
            <a:r>
              <a:rPr lang="es-ES" sz="1200" b="0" i="0" u="none" strike="noStrike" kern="1200" dirty="0">
                <a:solidFill>
                  <a:schemeClr val="tx1"/>
                </a:solidFill>
                <a:effectLst/>
                <a:latin typeface="+mn-lt"/>
                <a:ea typeface="+mn-ea"/>
                <a:cs typeface="+mn-cs"/>
              </a:rPr>
              <a:t> Sales,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o </a:t>
            </a:r>
            <a:r>
              <a:rPr lang="es-ES" sz="1200" b="0" i="0" u="none" strike="noStrike" kern="1200" dirty="0" err="1">
                <a:solidFill>
                  <a:schemeClr val="tx1"/>
                </a:solidFill>
                <a:effectLst/>
                <a:latin typeface="+mn-lt"/>
                <a:ea typeface="+mn-ea"/>
                <a:cs typeface="+mn-cs"/>
              </a:rPr>
              <a:t>Talent</a:t>
            </a:r>
            <a:r>
              <a:rPr lang="es-ES" sz="1200" b="0" i="0" u="none" strike="noStrike" kern="1200" dirty="0">
                <a:solidFill>
                  <a:schemeClr val="tx1"/>
                </a:solidFill>
                <a:effectLst/>
                <a:latin typeface="+mn-lt"/>
                <a:ea typeface="+mn-ea"/>
                <a:cs typeface="+mn-cs"/>
              </a:rPr>
              <a:t> también usan </a:t>
            </a:r>
            <a:r>
              <a:rPr lang="es-ES" sz="1200" b="0" i="0" u="none" strike="noStrike" kern="1200" dirty="0" err="1">
                <a:solidFill>
                  <a:schemeClr val="tx1"/>
                </a:solidFill>
                <a:effectLst/>
                <a:latin typeface="+mn-lt"/>
                <a:ea typeface="+mn-ea"/>
                <a:cs typeface="+mn-cs"/>
              </a:rPr>
              <a:t>Common</a:t>
            </a:r>
            <a:r>
              <a:rPr lang="es-ES" sz="1200" b="0" i="0" u="none" strike="noStrike" kern="1200" dirty="0">
                <a:solidFill>
                  <a:schemeClr val="tx1"/>
                </a:solidFill>
                <a:effectLst/>
                <a:latin typeface="+mn-lt"/>
                <a:ea typeface="+mn-ea"/>
                <a:cs typeface="+mn-cs"/>
              </a:rPr>
              <a:t> Data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para almacenar y proteger los datos que usan las aplicaciones. Esto le permite crear aplicaciones mediante PowerApps y </a:t>
            </a:r>
            <a:r>
              <a:rPr lang="es-ES" sz="1200" b="0" i="0" u="none" strike="noStrike" kern="1200" dirty="0" err="1">
                <a:solidFill>
                  <a:schemeClr val="tx1"/>
                </a:solidFill>
                <a:effectLst/>
                <a:latin typeface="+mn-lt"/>
                <a:ea typeface="+mn-ea"/>
                <a:cs typeface="+mn-cs"/>
              </a:rPr>
              <a:t>Common</a:t>
            </a:r>
            <a:r>
              <a:rPr lang="es-ES" sz="1200" b="0" i="0" u="none" strike="noStrike" kern="1200" dirty="0">
                <a:solidFill>
                  <a:schemeClr val="tx1"/>
                </a:solidFill>
                <a:effectLst/>
                <a:latin typeface="+mn-lt"/>
                <a:ea typeface="+mn-ea"/>
                <a:cs typeface="+mn-cs"/>
              </a:rPr>
              <a:t> Data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directamente con sus datos de negocio clave ya usados en Dynamics 365 sin necesidad de integrarlos.</a:t>
            </a:r>
          </a:p>
          <a:p>
            <a:r>
              <a:rPr lang="es-ES" sz="1200" b="1" i="0" u="none" strike="noStrike" kern="1200" dirty="0">
                <a:solidFill>
                  <a:schemeClr val="tx1"/>
                </a:solidFill>
                <a:effectLst/>
                <a:latin typeface="+mn-lt"/>
                <a:ea typeface="+mn-ea"/>
                <a:cs typeface="+mn-cs"/>
              </a:rPr>
              <a:t>Crear aplicaciones con sus datos de Dynamics 365</a:t>
            </a:r>
            <a:r>
              <a:rPr lang="es-ES" sz="1200" b="0" i="0" u="none" strike="noStrike" kern="1200" dirty="0">
                <a:solidFill>
                  <a:schemeClr val="tx1"/>
                </a:solidFill>
                <a:effectLst/>
                <a:latin typeface="+mn-lt"/>
                <a:ea typeface="+mn-ea"/>
                <a:cs typeface="+mn-cs"/>
              </a:rPr>
              <a:t> – Cree aplicaciones rápidamente con sus datos profesionales en PowerApps o usando el SDK Pro </a:t>
            </a:r>
            <a:r>
              <a:rPr lang="es-ES" sz="1200" b="0" i="0" u="none" strike="noStrike" kern="1200" dirty="0" err="1">
                <a:solidFill>
                  <a:schemeClr val="tx1"/>
                </a:solidFill>
                <a:effectLst/>
                <a:latin typeface="+mn-lt"/>
                <a:ea typeface="+mn-ea"/>
                <a:cs typeface="+mn-cs"/>
              </a:rPr>
              <a:t>Developer</a:t>
            </a:r>
            <a:r>
              <a:rPr lang="es-ES" sz="1200" b="0" i="0" u="none" strike="noStrike" kern="1200" dirty="0">
                <a:solidFill>
                  <a:schemeClr val="tx1"/>
                </a:solidFill>
                <a:effectLst/>
                <a:latin typeface="+mn-lt"/>
                <a:ea typeface="+mn-ea"/>
                <a:cs typeface="+mn-cs"/>
              </a:rPr>
              <a:t>.</a:t>
            </a:r>
          </a:p>
          <a:p>
            <a:r>
              <a:rPr lang="es-ES" sz="1200" b="1" i="0" u="none" strike="noStrike" kern="1200" dirty="0">
                <a:solidFill>
                  <a:schemeClr val="tx1"/>
                </a:solidFill>
                <a:effectLst/>
                <a:latin typeface="+mn-lt"/>
                <a:ea typeface="+mn-ea"/>
                <a:cs typeface="+mn-cs"/>
              </a:rPr>
              <a:t>Administrar reglas y lógica de negocios reutilizables</a:t>
            </a:r>
            <a:r>
              <a:rPr lang="es-ES" sz="1200" b="0" i="0" u="none" strike="noStrike" kern="1200" dirty="0">
                <a:solidFill>
                  <a:schemeClr val="tx1"/>
                </a:solidFill>
                <a:effectLst/>
                <a:latin typeface="+mn-lt"/>
                <a:ea typeface="+mn-ea"/>
                <a:cs typeface="+mn-cs"/>
              </a:rPr>
              <a:t> – Las reglas y lógica de negocio ya definidas en sus entidades de Dynamics 365 se aplican a las entidades de PowerApps para garantizar la coherencia de datos independientemente del modo en que los usuarios accedan a los datos o con qué aplicación.</a:t>
            </a:r>
          </a:p>
          <a:p>
            <a:r>
              <a:rPr lang="es-ES" sz="1200" b="1" i="0" u="none" strike="noStrike" kern="1200" dirty="0">
                <a:solidFill>
                  <a:schemeClr val="tx1"/>
                </a:solidFill>
                <a:effectLst/>
                <a:latin typeface="+mn-lt"/>
                <a:ea typeface="+mn-ea"/>
                <a:cs typeface="+mn-cs"/>
              </a:rPr>
              <a:t>Habilidades reutilizables en Dynamics 365 y PowerApps</a:t>
            </a:r>
            <a:r>
              <a:rPr lang="es-ES" sz="1200" b="0" i="0" u="none" strike="noStrike" kern="1200" dirty="0">
                <a:solidFill>
                  <a:schemeClr val="tx1"/>
                </a:solidFill>
                <a:effectLst/>
                <a:latin typeface="+mn-lt"/>
                <a:ea typeface="+mn-ea"/>
                <a:cs typeface="+mn-cs"/>
              </a:rPr>
              <a:t> – Los usuarios con habilidades anteriores en PowerApps o Dynamics 365 ahora pueden aprovecharlas en la nueva plataforma de </a:t>
            </a:r>
            <a:r>
              <a:rPr lang="es-ES" sz="1200" b="0" i="0" u="none" strike="noStrike" kern="1200" dirty="0" err="1">
                <a:solidFill>
                  <a:schemeClr val="tx1"/>
                </a:solidFill>
                <a:effectLst/>
                <a:latin typeface="+mn-lt"/>
                <a:ea typeface="+mn-ea"/>
                <a:cs typeface="+mn-cs"/>
              </a:rPr>
              <a:t>Common</a:t>
            </a:r>
            <a:r>
              <a:rPr lang="es-ES" sz="1200" b="0" i="0" u="none" strike="noStrike" kern="1200" dirty="0">
                <a:solidFill>
                  <a:schemeClr val="tx1"/>
                </a:solidFill>
                <a:effectLst/>
                <a:latin typeface="+mn-lt"/>
                <a:ea typeface="+mn-ea"/>
                <a:cs typeface="+mn-cs"/>
              </a:rPr>
              <a:t> Data </a:t>
            </a:r>
            <a:r>
              <a:rPr lang="es-ES" sz="1200" b="0" i="0" u="none" strike="noStrike" kern="1200" dirty="0" err="1">
                <a:solidFill>
                  <a:schemeClr val="tx1"/>
                </a:solidFill>
                <a:effectLst/>
                <a:latin typeface="+mn-lt"/>
                <a:ea typeface="+mn-ea"/>
                <a:cs typeface="+mn-cs"/>
              </a:rPr>
              <a:t>Service</a:t>
            </a:r>
            <a:r>
              <a:rPr lang="es-ES" sz="1200" b="0" i="0" u="none" strike="noStrike" kern="1200" dirty="0">
                <a:solidFill>
                  <a:schemeClr val="tx1"/>
                </a:solidFill>
                <a:effectLst/>
                <a:latin typeface="+mn-lt"/>
                <a:ea typeface="+mn-ea"/>
                <a:cs typeface="+mn-cs"/>
              </a:rPr>
              <a:t>. La creación de entidades, formularios, gráficos, etcétera ahora son funciones comunes en sus aplicaciones.</a:t>
            </a:r>
          </a:p>
        </p:txBody>
      </p:sp>
      <p:sp>
        <p:nvSpPr>
          <p:cNvPr id="4" name="Marcador de número de diapositiva 3"/>
          <p:cNvSpPr>
            <a:spLocks noGrp="1"/>
          </p:cNvSpPr>
          <p:nvPr>
            <p:ph type="sldNum" sz="quarter" idx="5"/>
          </p:nvPr>
        </p:nvSpPr>
        <p:spPr/>
        <p:txBody>
          <a:bodyPr/>
          <a:lstStyle/>
          <a:p>
            <a:fld id="{3E8BF25B-57FB-43A9-B78F-233D5AF05CE9}" type="slidenum">
              <a:rPr lang="es-MX" smtClean="0"/>
              <a:t>8</a:t>
            </a:fld>
            <a:endParaRPr lang="es-MX"/>
          </a:p>
        </p:txBody>
      </p:sp>
    </p:spTree>
    <p:extLst>
      <p:ext uri="{BB962C8B-B14F-4D97-AF65-F5344CB8AC3E}">
        <p14:creationId xmlns:p14="http://schemas.microsoft.com/office/powerpoint/2010/main" val="11188294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ulo">
    <p:spTree>
      <p:nvGrpSpPr>
        <p:cNvPr id="1" name=""/>
        <p:cNvGrpSpPr/>
        <p:nvPr/>
      </p:nvGrpSpPr>
      <p:grpSpPr>
        <a:xfrm>
          <a:off x="0" y="0"/>
          <a:ext cx="0" cy="0"/>
          <a:chOff x="0" y="0"/>
          <a:chExt cx="0" cy="0"/>
        </a:xfrm>
      </p:grpSpPr>
      <p:pic>
        <p:nvPicPr>
          <p:cNvPr id="20" name="Imagen 19" descr="Imagen que contiene persona, árbol, mujer, teléfono móvil&#10;&#10;Descripción generada con confianza muy alta">
            <a:extLst>
              <a:ext uri="{FF2B5EF4-FFF2-40B4-BE49-F238E27FC236}">
                <a16:creationId xmlns:a16="http://schemas.microsoft.com/office/drawing/2014/main" id="{F1103687-A66C-4D45-B481-48AD866AA02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Rectángulo 20">
            <a:extLst>
              <a:ext uri="{FF2B5EF4-FFF2-40B4-BE49-F238E27FC236}">
                <a16:creationId xmlns:a16="http://schemas.microsoft.com/office/drawing/2014/main" id="{C8A90BB6-83BF-49EA-9D37-FFEE03632F60}"/>
              </a:ext>
            </a:extLst>
          </p:cNvPr>
          <p:cNvSpPr/>
          <p:nvPr userDrawn="1"/>
        </p:nvSpPr>
        <p:spPr>
          <a:xfrm>
            <a:off x="152400" y="133350"/>
            <a:ext cx="11887200" cy="6553200"/>
          </a:xfrm>
          <a:prstGeom prst="rect">
            <a:avLst/>
          </a:prstGeom>
          <a:solidFill>
            <a:schemeClr val="accent6">
              <a:alpha val="8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a:p>
        </p:txBody>
      </p:sp>
      <p:sp>
        <p:nvSpPr>
          <p:cNvPr id="22" name="CuadroTexto 21">
            <a:extLst>
              <a:ext uri="{FF2B5EF4-FFF2-40B4-BE49-F238E27FC236}">
                <a16:creationId xmlns:a16="http://schemas.microsoft.com/office/drawing/2014/main" id="{B26A1482-B16D-4359-83FD-D69A4A739C85}"/>
              </a:ext>
            </a:extLst>
          </p:cNvPr>
          <p:cNvSpPr txBox="1"/>
          <p:nvPr userDrawn="1"/>
        </p:nvSpPr>
        <p:spPr>
          <a:xfrm>
            <a:off x="2938460" y="3987939"/>
            <a:ext cx="6315075" cy="707886"/>
          </a:xfrm>
          <a:prstGeom prst="rect">
            <a:avLst/>
          </a:prstGeom>
          <a:noFill/>
        </p:spPr>
        <p:txBody>
          <a:bodyPr wrap="square" rtlCol="0">
            <a:spAutoFit/>
          </a:bodyPr>
          <a:lstStyle/>
          <a:p>
            <a:pPr algn="ctr"/>
            <a:r>
              <a:rPr lang="es-MX" sz="4000" dirty="0">
                <a:solidFill>
                  <a:schemeClr val="bg1"/>
                </a:solidFill>
                <a:latin typeface="Segoe UI" panose="020B0502040204020203" pitchFamily="34" charset="0"/>
                <a:cs typeface="Segoe UI" panose="020B0502040204020203" pitchFamily="34" charset="0"/>
              </a:rPr>
              <a:t>Título de Ponencia </a:t>
            </a:r>
          </a:p>
        </p:txBody>
      </p:sp>
      <p:sp>
        <p:nvSpPr>
          <p:cNvPr id="23" name="Rectángulo 22">
            <a:extLst>
              <a:ext uri="{FF2B5EF4-FFF2-40B4-BE49-F238E27FC236}">
                <a16:creationId xmlns:a16="http://schemas.microsoft.com/office/drawing/2014/main" id="{805406FD-7DBE-437C-BC5B-B85152EA5537}"/>
              </a:ext>
            </a:extLst>
          </p:cNvPr>
          <p:cNvSpPr/>
          <p:nvPr userDrawn="1"/>
        </p:nvSpPr>
        <p:spPr>
          <a:xfrm rot="5400000">
            <a:off x="6073139" y="-1467166"/>
            <a:ext cx="45719" cy="9820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4" name="Imagen 23">
            <a:extLst>
              <a:ext uri="{FF2B5EF4-FFF2-40B4-BE49-F238E27FC236}">
                <a16:creationId xmlns:a16="http://schemas.microsoft.com/office/drawing/2014/main" id="{C57006AD-E5DD-4A92-BB1B-786AB76708A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366163" y="1829664"/>
            <a:ext cx="7459673" cy="1376362"/>
          </a:xfrm>
          <a:prstGeom prst="rect">
            <a:avLst/>
          </a:prstGeom>
        </p:spPr>
      </p:pic>
    </p:spTree>
    <p:extLst>
      <p:ext uri="{BB962C8B-B14F-4D97-AF65-F5344CB8AC3E}">
        <p14:creationId xmlns:p14="http://schemas.microsoft.com/office/powerpoint/2010/main" val="1475055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0281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22DAF300-4DAB-4D75-8598-B5541F44CD4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6601" y="174283"/>
            <a:ext cx="702018" cy="702018"/>
          </a:xfrm>
          <a:prstGeom prst="rect">
            <a:avLst/>
          </a:prstGeom>
        </p:spPr>
      </p:pic>
      <p:cxnSp>
        <p:nvCxnSpPr>
          <p:cNvPr id="8" name="Conector recto 7">
            <a:extLst>
              <a:ext uri="{FF2B5EF4-FFF2-40B4-BE49-F238E27FC236}">
                <a16:creationId xmlns:a16="http://schemas.microsoft.com/office/drawing/2014/main" id="{8788614B-0E02-43DB-845A-9C179944E04C}"/>
              </a:ext>
            </a:extLst>
          </p:cNvPr>
          <p:cNvCxnSpPr>
            <a:cxnSpLocks/>
          </p:cNvCxnSpPr>
          <p:nvPr userDrawn="1"/>
        </p:nvCxnSpPr>
        <p:spPr>
          <a:xfrm>
            <a:off x="1181100" y="95250"/>
            <a:ext cx="0" cy="816317"/>
          </a:xfrm>
          <a:prstGeom prst="line">
            <a:avLst/>
          </a:prstGeom>
          <a:ln w="19050">
            <a:solidFill>
              <a:srgbClr val="51AF69"/>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B744E2C9-429F-4556-B96B-FCBA5F1F6C2E}"/>
              </a:ext>
            </a:extLst>
          </p:cNvPr>
          <p:cNvSpPr txBox="1"/>
          <p:nvPr userDrawn="1"/>
        </p:nvSpPr>
        <p:spPr>
          <a:xfrm>
            <a:off x="1363582" y="211020"/>
            <a:ext cx="6315075" cy="584775"/>
          </a:xfrm>
          <a:prstGeom prst="rect">
            <a:avLst/>
          </a:prstGeom>
          <a:noFill/>
        </p:spPr>
        <p:txBody>
          <a:bodyPr wrap="square" rtlCol="0">
            <a:spAutoFit/>
          </a:bodyPr>
          <a:lstStyle/>
          <a:p>
            <a:r>
              <a:rPr lang="es-MX" sz="3200" dirty="0">
                <a:solidFill>
                  <a:srgbClr val="003462"/>
                </a:solidFill>
                <a:latin typeface="Segoe UI" panose="020B0502040204020203" pitchFamily="34" charset="0"/>
                <a:cs typeface="Segoe UI" panose="020B0502040204020203" pitchFamily="34" charset="0"/>
              </a:rPr>
              <a:t>Título</a:t>
            </a:r>
          </a:p>
        </p:txBody>
      </p:sp>
    </p:spTree>
    <p:extLst>
      <p:ext uri="{BB962C8B-B14F-4D97-AF65-F5344CB8AC3E}">
        <p14:creationId xmlns:p14="http://schemas.microsoft.com/office/powerpoint/2010/main" val="1750328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ítulo Sección">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34BFA24C-23C8-497D-96B2-9EA813ACF873}"/>
              </a:ext>
            </a:extLst>
          </p:cNvPr>
          <p:cNvSpPr/>
          <p:nvPr userDrawn="1"/>
        </p:nvSpPr>
        <p:spPr>
          <a:xfrm>
            <a:off x="-79130" y="-266700"/>
            <a:ext cx="12566406" cy="7543800"/>
          </a:xfrm>
          <a:prstGeom prst="rect">
            <a:avLst/>
          </a:prstGeom>
          <a:solidFill>
            <a:srgbClr val="0034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Elipse 12">
            <a:extLst>
              <a:ext uri="{FF2B5EF4-FFF2-40B4-BE49-F238E27FC236}">
                <a16:creationId xmlns:a16="http://schemas.microsoft.com/office/drawing/2014/main" id="{356A6618-EC36-4E5C-8AF0-27ABC18C9531}"/>
              </a:ext>
            </a:extLst>
          </p:cNvPr>
          <p:cNvSpPr/>
          <p:nvPr userDrawn="1"/>
        </p:nvSpPr>
        <p:spPr>
          <a:xfrm>
            <a:off x="-3161597" y="-1037726"/>
            <a:ext cx="7123495" cy="856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Imagen 13" descr="Imagen que contiene espejo, persona&#10;&#10;Descripción generada con confianza alta">
            <a:extLst>
              <a:ext uri="{FF2B5EF4-FFF2-40B4-BE49-F238E27FC236}">
                <a16:creationId xmlns:a16="http://schemas.microsoft.com/office/drawing/2014/main" id="{BD3D51C7-DE22-49A5-8694-9429D58045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130" y="1283676"/>
            <a:ext cx="3920173" cy="3920173"/>
          </a:xfrm>
          <a:prstGeom prst="rect">
            <a:avLst/>
          </a:prstGeom>
        </p:spPr>
      </p:pic>
      <p:sp>
        <p:nvSpPr>
          <p:cNvPr id="15" name="CuadroTexto 14">
            <a:extLst>
              <a:ext uri="{FF2B5EF4-FFF2-40B4-BE49-F238E27FC236}">
                <a16:creationId xmlns:a16="http://schemas.microsoft.com/office/drawing/2014/main" id="{877829EB-8F4A-438D-A62C-EB0715E5E322}"/>
              </a:ext>
            </a:extLst>
          </p:cNvPr>
          <p:cNvSpPr txBox="1"/>
          <p:nvPr userDrawn="1"/>
        </p:nvSpPr>
        <p:spPr>
          <a:xfrm>
            <a:off x="5072566" y="3075057"/>
            <a:ext cx="6315075" cy="707886"/>
          </a:xfrm>
          <a:prstGeom prst="rect">
            <a:avLst/>
          </a:prstGeom>
          <a:noFill/>
        </p:spPr>
        <p:txBody>
          <a:bodyPr wrap="square" rtlCol="0">
            <a:spAutoFit/>
          </a:bodyPr>
          <a:lstStyle/>
          <a:p>
            <a:pPr algn="ctr"/>
            <a:r>
              <a:rPr lang="es-MX" sz="4000" dirty="0">
                <a:solidFill>
                  <a:schemeClr val="bg1"/>
                </a:solidFill>
                <a:latin typeface="Segoe UI" panose="020B0502040204020203" pitchFamily="34" charset="0"/>
                <a:cs typeface="Segoe UI" panose="020B0502040204020203" pitchFamily="34" charset="0"/>
              </a:rPr>
              <a:t>Título de Sección</a:t>
            </a:r>
          </a:p>
        </p:txBody>
      </p:sp>
    </p:spTree>
    <p:extLst>
      <p:ext uri="{BB962C8B-B14F-4D97-AF65-F5344CB8AC3E}">
        <p14:creationId xmlns:p14="http://schemas.microsoft.com/office/powerpoint/2010/main" val="2144560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FD24BB-AC42-49E4-B777-CA81F533B1D8}"/>
              </a:ext>
            </a:extLst>
          </p:cNvPr>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CFE608C-BAA2-4211-A7CF-0849EB698F0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529C8679-F33F-4664-B92E-48E033107FC1}"/>
              </a:ext>
            </a:extLst>
          </p:cNvPr>
          <p:cNvSpPr>
            <a:spLocks noGrp="1"/>
          </p:cNvSpPr>
          <p:nvPr>
            <p:ph sz="half" idx="2"/>
          </p:nvPr>
        </p:nvSpPr>
        <p:spPr>
          <a:xfrm>
            <a:off x="839788" y="2505075"/>
            <a:ext cx="5157787" cy="368458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D4E5DF8D-E427-4363-8634-A40F5D980E28}"/>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6FC49E01-32EE-4738-8BA6-E126083F95EF}"/>
              </a:ext>
            </a:extLst>
          </p:cNvPr>
          <p:cNvSpPr>
            <a:spLocks noGrp="1"/>
          </p:cNvSpPr>
          <p:nvPr>
            <p:ph sz="quarter" idx="4"/>
          </p:nvPr>
        </p:nvSpPr>
        <p:spPr>
          <a:xfrm>
            <a:off x="6172200" y="2505075"/>
            <a:ext cx="5183188" cy="368458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F8EF2E95-C7FE-41F0-9D0C-7BC998242C98}"/>
              </a:ext>
            </a:extLst>
          </p:cNvPr>
          <p:cNvSpPr>
            <a:spLocks noGrp="1"/>
          </p:cNvSpPr>
          <p:nvPr>
            <p:ph type="dt" sz="half" idx="10"/>
          </p:nvPr>
        </p:nvSpPr>
        <p:spPr>
          <a:xfrm>
            <a:off x="838200" y="6356350"/>
            <a:ext cx="2743200" cy="365125"/>
          </a:xfrm>
          <a:prstGeom prst="rect">
            <a:avLst/>
          </a:prstGeom>
        </p:spPr>
        <p:txBody>
          <a:bodyPr/>
          <a:lstStyle/>
          <a:p>
            <a:fld id="{22A573CD-F7D5-44CC-96E1-16B6A317988B}" type="datetimeFigureOut">
              <a:rPr lang="es-MX" smtClean="0"/>
              <a:t>17/10/2019</a:t>
            </a:fld>
            <a:endParaRPr lang="es-MX"/>
          </a:p>
        </p:txBody>
      </p:sp>
      <p:sp>
        <p:nvSpPr>
          <p:cNvPr id="8" name="Marcador de pie de página 7">
            <a:extLst>
              <a:ext uri="{FF2B5EF4-FFF2-40B4-BE49-F238E27FC236}">
                <a16:creationId xmlns:a16="http://schemas.microsoft.com/office/drawing/2014/main" id="{60035611-5579-4291-97F8-8A67AB99482C}"/>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9" name="Marcador de número de diapositiva 8">
            <a:extLst>
              <a:ext uri="{FF2B5EF4-FFF2-40B4-BE49-F238E27FC236}">
                <a16:creationId xmlns:a16="http://schemas.microsoft.com/office/drawing/2014/main" id="{75EA6E72-3B69-4F91-BF39-2B56C7C95ABD}"/>
              </a:ext>
            </a:extLst>
          </p:cNvPr>
          <p:cNvSpPr>
            <a:spLocks noGrp="1"/>
          </p:cNvSpPr>
          <p:nvPr>
            <p:ph type="sldNum" sz="quarter" idx="12"/>
          </p:nvPr>
        </p:nvSpPr>
        <p:spPr>
          <a:xfrm>
            <a:off x="8610600" y="6356350"/>
            <a:ext cx="2743200" cy="365125"/>
          </a:xfrm>
          <a:prstGeom prst="rect">
            <a:avLst/>
          </a:prstGeom>
        </p:spPr>
        <p:txBody>
          <a:bodyPr/>
          <a:lstStyle/>
          <a:p>
            <a:fld id="{53D98604-055A-4733-A92E-E4C41B3B2BAE}" type="slidenum">
              <a:rPr lang="es-MX" smtClean="0"/>
              <a:t>‹Nº›</a:t>
            </a:fld>
            <a:endParaRPr lang="es-MX"/>
          </a:p>
        </p:txBody>
      </p:sp>
    </p:spTree>
    <p:extLst>
      <p:ext uri="{BB962C8B-B14F-4D97-AF65-F5344CB8AC3E}">
        <p14:creationId xmlns:p14="http://schemas.microsoft.com/office/powerpoint/2010/main" val="1457414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292AC6-1B12-45F8-826E-B1C88236E485}"/>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89EBDC6B-1FC0-4016-8731-960453948BAF}"/>
              </a:ext>
            </a:extLst>
          </p:cNvPr>
          <p:cNvSpPr>
            <a:spLocks noGrp="1"/>
          </p:cNvSpPr>
          <p:nvPr>
            <p:ph type="dt" sz="half" idx="10"/>
          </p:nvPr>
        </p:nvSpPr>
        <p:spPr>
          <a:xfrm>
            <a:off x="838200" y="6356350"/>
            <a:ext cx="2743200" cy="365125"/>
          </a:xfrm>
          <a:prstGeom prst="rect">
            <a:avLst/>
          </a:prstGeom>
        </p:spPr>
        <p:txBody>
          <a:bodyPr/>
          <a:lstStyle/>
          <a:p>
            <a:fld id="{22A573CD-F7D5-44CC-96E1-16B6A317988B}" type="datetimeFigureOut">
              <a:rPr lang="es-MX" smtClean="0"/>
              <a:t>17/10/2019</a:t>
            </a:fld>
            <a:endParaRPr lang="es-MX"/>
          </a:p>
        </p:txBody>
      </p:sp>
      <p:sp>
        <p:nvSpPr>
          <p:cNvPr id="4" name="Marcador de pie de página 3">
            <a:extLst>
              <a:ext uri="{FF2B5EF4-FFF2-40B4-BE49-F238E27FC236}">
                <a16:creationId xmlns:a16="http://schemas.microsoft.com/office/drawing/2014/main" id="{62FE167F-F87E-4991-BC36-79C98C9E9AA8}"/>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5" name="Marcador de número de diapositiva 4">
            <a:extLst>
              <a:ext uri="{FF2B5EF4-FFF2-40B4-BE49-F238E27FC236}">
                <a16:creationId xmlns:a16="http://schemas.microsoft.com/office/drawing/2014/main" id="{D113ACB5-7796-420E-9719-60B6E91ABB75}"/>
              </a:ext>
            </a:extLst>
          </p:cNvPr>
          <p:cNvSpPr>
            <a:spLocks noGrp="1"/>
          </p:cNvSpPr>
          <p:nvPr>
            <p:ph type="sldNum" sz="quarter" idx="12"/>
          </p:nvPr>
        </p:nvSpPr>
        <p:spPr>
          <a:xfrm>
            <a:off x="8610600" y="6356350"/>
            <a:ext cx="2743200" cy="365125"/>
          </a:xfrm>
          <a:prstGeom prst="rect">
            <a:avLst/>
          </a:prstGeom>
        </p:spPr>
        <p:txBody>
          <a:bodyPr/>
          <a:lstStyle/>
          <a:p>
            <a:fld id="{53D98604-055A-4733-A92E-E4C41B3B2BAE}" type="slidenum">
              <a:rPr lang="es-MX" smtClean="0"/>
              <a:t>‹Nº›</a:t>
            </a:fld>
            <a:endParaRPr lang="es-MX"/>
          </a:p>
        </p:txBody>
      </p:sp>
    </p:spTree>
    <p:extLst>
      <p:ext uri="{BB962C8B-B14F-4D97-AF65-F5344CB8AC3E}">
        <p14:creationId xmlns:p14="http://schemas.microsoft.com/office/powerpoint/2010/main" val="1592303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1B838D1-9F3D-449E-B9E1-0C39D0691233}"/>
              </a:ext>
            </a:extLst>
          </p:cNvPr>
          <p:cNvSpPr>
            <a:spLocks noGrp="1"/>
          </p:cNvSpPr>
          <p:nvPr>
            <p:ph type="dt" sz="half" idx="10"/>
          </p:nvPr>
        </p:nvSpPr>
        <p:spPr>
          <a:xfrm>
            <a:off x="838200" y="6356350"/>
            <a:ext cx="2743200" cy="365125"/>
          </a:xfrm>
          <a:prstGeom prst="rect">
            <a:avLst/>
          </a:prstGeom>
        </p:spPr>
        <p:txBody>
          <a:bodyPr/>
          <a:lstStyle/>
          <a:p>
            <a:fld id="{22A573CD-F7D5-44CC-96E1-16B6A317988B}" type="datetimeFigureOut">
              <a:rPr lang="es-MX" smtClean="0"/>
              <a:t>17/10/2019</a:t>
            </a:fld>
            <a:endParaRPr lang="es-MX"/>
          </a:p>
        </p:txBody>
      </p:sp>
      <p:sp>
        <p:nvSpPr>
          <p:cNvPr id="3" name="Marcador de pie de página 2">
            <a:extLst>
              <a:ext uri="{FF2B5EF4-FFF2-40B4-BE49-F238E27FC236}">
                <a16:creationId xmlns:a16="http://schemas.microsoft.com/office/drawing/2014/main" id="{96F668C5-AC11-488C-9037-55172E0CEFA2}"/>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4" name="Marcador de número de diapositiva 3">
            <a:extLst>
              <a:ext uri="{FF2B5EF4-FFF2-40B4-BE49-F238E27FC236}">
                <a16:creationId xmlns:a16="http://schemas.microsoft.com/office/drawing/2014/main" id="{7942F95B-ECE3-43ED-8E16-2333E1DBFC39}"/>
              </a:ext>
            </a:extLst>
          </p:cNvPr>
          <p:cNvSpPr>
            <a:spLocks noGrp="1"/>
          </p:cNvSpPr>
          <p:nvPr>
            <p:ph type="sldNum" sz="quarter" idx="12"/>
          </p:nvPr>
        </p:nvSpPr>
        <p:spPr>
          <a:xfrm>
            <a:off x="8610600" y="6356350"/>
            <a:ext cx="2743200" cy="365125"/>
          </a:xfrm>
          <a:prstGeom prst="rect">
            <a:avLst/>
          </a:prstGeom>
        </p:spPr>
        <p:txBody>
          <a:bodyPr/>
          <a:lstStyle/>
          <a:p>
            <a:fld id="{53D98604-055A-4733-A92E-E4C41B3B2BAE}" type="slidenum">
              <a:rPr lang="es-MX" smtClean="0"/>
              <a:t>‹Nº›</a:t>
            </a:fld>
            <a:endParaRPr lang="es-MX"/>
          </a:p>
        </p:txBody>
      </p:sp>
    </p:spTree>
    <p:extLst>
      <p:ext uri="{BB962C8B-B14F-4D97-AF65-F5344CB8AC3E}">
        <p14:creationId xmlns:p14="http://schemas.microsoft.com/office/powerpoint/2010/main" val="3572183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11EE55-B0AD-4BBF-A740-3E1C2B70644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1709441-3C4D-4044-AA0E-4458E297CAE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0FAB3CB3-8E95-4EC9-ACFB-58D9BAD8EF1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88641D5A-BF25-4F47-A06D-CB2006373596}"/>
              </a:ext>
            </a:extLst>
          </p:cNvPr>
          <p:cNvSpPr>
            <a:spLocks noGrp="1"/>
          </p:cNvSpPr>
          <p:nvPr>
            <p:ph type="dt" sz="half" idx="10"/>
          </p:nvPr>
        </p:nvSpPr>
        <p:spPr>
          <a:xfrm>
            <a:off x="838200" y="6356350"/>
            <a:ext cx="2743200" cy="365125"/>
          </a:xfrm>
          <a:prstGeom prst="rect">
            <a:avLst/>
          </a:prstGeom>
        </p:spPr>
        <p:txBody>
          <a:bodyPr/>
          <a:lstStyle/>
          <a:p>
            <a:fld id="{22A573CD-F7D5-44CC-96E1-16B6A317988B}" type="datetimeFigureOut">
              <a:rPr lang="es-MX" smtClean="0"/>
              <a:t>17/10/2019</a:t>
            </a:fld>
            <a:endParaRPr lang="es-MX"/>
          </a:p>
        </p:txBody>
      </p:sp>
      <p:sp>
        <p:nvSpPr>
          <p:cNvPr id="6" name="Marcador de pie de página 5">
            <a:extLst>
              <a:ext uri="{FF2B5EF4-FFF2-40B4-BE49-F238E27FC236}">
                <a16:creationId xmlns:a16="http://schemas.microsoft.com/office/drawing/2014/main" id="{4425ABA9-D22C-4318-9D85-5F3A2187C7FC}"/>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7" name="Marcador de número de diapositiva 6">
            <a:extLst>
              <a:ext uri="{FF2B5EF4-FFF2-40B4-BE49-F238E27FC236}">
                <a16:creationId xmlns:a16="http://schemas.microsoft.com/office/drawing/2014/main" id="{49211FE0-2D57-4FC2-A9B0-88DF385870FA}"/>
              </a:ext>
            </a:extLst>
          </p:cNvPr>
          <p:cNvSpPr>
            <a:spLocks noGrp="1"/>
          </p:cNvSpPr>
          <p:nvPr>
            <p:ph type="sldNum" sz="quarter" idx="12"/>
          </p:nvPr>
        </p:nvSpPr>
        <p:spPr>
          <a:xfrm>
            <a:off x="8610600" y="6356350"/>
            <a:ext cx="2743200" cy="365125"/>
          </a:xfrm>
          <a:prstGeom prst="rect">
            <a:avLst/>
          </a:prstGeom>
        </p:spPr>
        <p:txBody>
          <a:bodyPr/>
          <a:lstStyle/>
          <a:p>
            <a:fld id="{53D98604-055A-4733-A92E-E4C41B3B2BAE}" type="slidenum">
              <a:rPr lang="es-MX" smtClean="0"/>
              <a:t>‹Nº›</a:t>
            </a:fld>
            <a:endParaRPr lang="es-MX"/>
          </a:p>
        </p:txBody>
      </p:sp>
    </p:spTree>
    <p:extLst>
      <p:ext uri="{BB962C8B-B14F-4D97-AF65-F5344CB8AC3E}">
        <p14:creationId xmlns:p14="http://schemas.microsoft.com/office/powerpoint/2010/main" val="4146501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B3292D-BCC1-437C-8135-1BAB8354D46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8393388C-59C8-4389-A416-7FEC797E676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1D7D05D8-897B-41BB-B737-47641009E67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598A65EA-85AE-4380-851A-9FAC517BCC1F}"/>
              </a:ext>
            </a:extLst>
          </p:cNvPr>
          <p:cNvSpPr>
            <a:spLocks noGrp="1"/>
          </p:cNvSpPr>
          <p:nvPr>
            <p:ph type="dt" sz="half" idx="10"/>
          </p:nvPr>
        </p:nvSpPr>
        <p:spPr>
          <a:xfrm>
            <a:off x="838200" y="6356350"/>
            <a:ext cx="2743200" cy="365125"/>
          </a:xfrm>
          <a:prstGeom prst="rect">
            <a:avLst/>
          </a:prstGeom>
        </p:spPr>
        <p:txBody>
          <a:bodyPr/>
          <a:lstStyle/>
          <a:p>
            <a:fld id="{22A573CD-F7D5-44CC-96E1-16B6A317988B}" type="datetimeFigureOut">
              <a:rPr lang="es-MX" smtClean="0"/>
              <a:t>17/10/2019</a:t>
            </a:fld>
            <a:endParaRPr lang="es-MX"/>
          </a:p>
        </p:txBody>
      </p:sp>
      <p:sp>
        <p:nvSpPr>
          <p:cNvPr id="6" name="Marcador de pie de página 5">
            <a:extLst>
              <a:ext uri="{FF2B5EF4-FFF2-40B4-BE49-F238E27FC236}">
                <a16:creationId xmlns:a16="http://schemas.microsoft.com/office/drawing/2014/main" id="{D8FCED34-99BF-475E-ACF6-5C7DF2B34F93}"/>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7" name="Marcador de número de diapositiva 6">
            <a:extLst>
              <a:ext uri="{FF2B5EF4-FFF2-40B4-BE49-F238E27FC236}">
                <a16:creationId xmlns:a16="http://schemas.microsoft.com/office/drawing/2014/main" id="{646AEE50-AD08-4A99-A131-CB48B0A72D1A}"/>
              </a:ext>
            </a:extLst>
          </p:cNvPr>
          <p:cNvSpPr>
            <a:spLocks noGrp="1"/>
          </p:cNvSpPr>
          <p:nvPr>
            <p:ph type="sldNum" sz="quarter" idx="12"/>
          </p:nvPr>
        </p:nvSpPr>
        <p:spPr>
          <a:xfrm>
            <a:off x="8610600" y="6356350"/>
            <a:ext cx="2743200" cy="365125"/>
          </a:xfrm>
          <a:prstGeom prst="rect">
            <a:avLst/>
          </a:prstGeom>
        </p:spPr>
        <p:txBody>
          <a:bodyPr/>
          <a:lstStyle/>
          <a:p>
            <a:fld id="{53D98604-055A-4733-A92E-E4C41B3B2BAE}" type="slidenum">
              <a:rPr lang="es-MX" smtClean="0"/>
              <a:t>‹Nº›</a:t>
            </a:fld>
            <a:endParaRPr lang="es-MX"/>
          </a:p>
        </p:txBody>
      </p:sp>
    </p:spTree>
    <p:extLst>
      <p:ext uri="{BB962C8B-B14F-4D97-AF65-F5344CB8AC3E}">
        <p14:creationId xmlns:p14="http://schemas.microsoft.com/office/powerpoint/2010/main" val="3837956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2A9A73-4AE6-4125-96E5-22F8B8C15547}"/>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FC04B022-081C-4AB0-92B5-EAD0213C9499}"/>
              </a:ext>
            </a:extLst>
          </p:cNvPr>
          <p:cNvSpPr>
            <a:spLocks noGrp="1"/>
          </p:cNvSpPr>
          <p:nvPr>
            <p:ph type="body" orient="vert" idx="1"/>
          </p:nvPr>
        </p:nvSpPr>
        <p:spPr>
          <a:xfrm>
            <a:off x="838200" y="1825625"/>
            <a:ext cx="10515600" cy="4351338"/>
          </a:xfrm>
          <a:prstGeom prst="rect">
            <a:avLst/>
          </a:prstGeo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1150187-5562-4AD1-9FFE-DB6E49E309A4}"/>
              </a:ext>
            </a:extLst>
          </p:cNvPr>
          <p:cNvSpPr>
            <a:spLocks noGrp="1"/>
          </p:cNvSpPr>
          <p:nvPr>
            <p:ph type="dt" sz="half" idx="10"/>
          </p:nvPr>
        </p:nvSpPr>
        <p:spPr>
          <a:xfrm>
            <a:off x="838200" y="6356350"/>
            <a:ext cx="2743200" cy="365125"/>
          </a:xfrm>
          <a:prstGeom prst="rect">
            <a:avLst/>
          </a:prstGeom>
        </p:spPr>
        <p:txBody>
          <a:bodyPr/>
          <a:lstStyle/>
          <a:p>
            <a:fld id="{22A573CD-F7D5-44CC-96E1-16B6A317988B}" type="datetimeFigureOut">
              <a:rPr lang="es-MX" smtClean="0"/>
              <a:t>17/10/2019</a:t>
            </a:fld>
            <a:endParaRPr lang="es-MX"/>
          </a:p>
        </p:txBody>
      </p:sp>
      <p:sp>
        <p:nvSpPr>
          <p:cNvPr id="5" name="Marcador de pie de página 4">
            <a:extLst>
              <a:ext uri="{FF2B5EF4-FFF2-40B4-BE49-F238E27FC236}">
                <a16:creationId xmlns:a16="http://schemas.microsoft.com/office/drawing/2014/main" id="{FF0D1184-7C67-4F51-A6E7-89EE5848E95A}"/>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6" name="Marcador de número de diapositiva 5">
            <a:extLst>
              <a:ext uri="{FF2B5EF4-FFF2-40B4-BE49-F238E27FC236}">
                <a16:creationId xmlns:a16="http://schemas.microsoft.com/office/drawing/2014/main" id="{F5DAC4BF-1107-4DE0-807E-F584B0CA14BE}"/>
              </a:ext>
            </a:extLst>
          </p:cNvPr>
          <p:cNvSpPr>
            <a:spLocks noGrp="1"/>
          </p:cNvSpPr>
          <p:nvPr>
            <p:ph type="sldNum" sz="quarter" idx="12"/>
          </p:nvPr>
        </p:nvSpPr>
        <p:spPr>
          <a:xfrm>
            <a:off x="8610600" y="6356350"/>
            <a:ext cx="2743200" cy="365125"/>
          </a:xfrm>
          <a:prstGeom prst="rect">
            <a:avLst/>
          </a:prstGeom>
        </p:spPr>
        <p:txBody>
          <a:bodyPr/>
          <a:lstStyle/>
          <a:p>
            <a:fld id="{53D98604-055A-4733-A92E-E4C41B3B2BAE}" type="slidenum">
              <a:rPr lang="es-MX" smtClean="0"/>
              <a:t>‹Nº›</a:t>
            </a:fld>
            <a:endParaRPr lang="es-MX"/>
          </a:p>
        </p:txBody>
      </p:sp>
    </p:spTree>
    <p:extLst>
      <p:ext uri="{BB962C8B-B14F-4D97-AF65-F5344CB8AC3E}">
        <p14:creationId xmlns:p14="http://schemas.microsoft.com/office/powerpoint/2010/main" val="769388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E685126-5343-452F-B809-4E4354BBA062}"/>
              </a:ext>
            </a:extLst>
          </p:cNvPr>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FE66FC4C-D61A-4BE4-A6DF-E39D353FAE92}"/>
              </a:ext>
            </a:extLst>
          </p:cNvPr>
          <p:cNvSpPr>
            <a:spLocks noGrp="1"/>
          </p:cNvSpPr>
          <p:nvPr>
            <p:ph type="body" orient="vert" idx="1"/>
          </p:nvPr>
        </p:nvSpPr>
        <p:spPr>
          <a:xfrm>
            <a:off x="838200" y="365125"/>
            <a:ext cx="7734300" cy="5811838"/>
          </a:xfrm>
          <a:prstGeom prst="rect">
            <a:avLst/>
          </a:prstGeo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5FF89ED-6143-4827-8D0F-2A4C34D7A9C3}"/>
              </a:ext>
            </a:extLst>
          </p:cNvPr>
          <p:cNvSpPr>
            <a:spLocks noGrp="1"/>
          </p:cNvSpPr>
          <p:nvPr>
            <p:ph type="dt" sz="half" idx="10"/>
          </p:nvPr>
        </p:nvSpPr>
        <p:spPr>
          <a:xfrm>
            <a:off x="838200" y="6356350"/>
            <a:ext cx="2743200" cy="365125"/>
          </a:xfrm>
          <a:prstGeom prst="rect">
            <a:avLst/>
          </a:prstGeom>
        </p:spPr>
        <p:txBody>
          <a:bodyPr/>
          <a:lstStyle/>
          <a:p>
            <a:fld id="{22A573CD-F7D5-44CC-96E1-16B6A317988B}" type="datetimeFigureOut">
              <a:rPr lang="es-MX" smtClean="0"/>
              <a:t>17/10/2019</a:t>
            </a:fld>
            <a:endParaRPr lang="es-MX"/>
          </a:p>
        </p:txBody>
      </p:sp>
      <p:sp>
        <p:nvSpPr>
          <p:cNvPr id="5" name="Marcador de pie de página 4">
            <a:extLst>
              <a:ext uri="{FF2B5EF4-FFF2-40B4-BE49-F238E27FC236}">
                <a16:creationId xmlns:a16="http://schemas.microsoft.com/office/drawing/2014/main" id="{5DEB7680-0316-4CE7-B51C-273AB451E9F5}"/>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6" name="Marcador de número de diapositiva 5">
            <a:extLst>
              <a:ext uri="{FF2B5EF4-FFF2-40B4-BE49-F238E27FC236}">
                <a16:creationId xmlns:a16="http://schemas.microsoft.com/office/drawing/2014/main" id="{7E2D2D25-E577-4E6A-B9BF-F20D033EDFF8}"/>
              </a:ext>
            </a:extLst>
          </p:cNvPr>
          <p:cNvSpPr>
            <a:spLocks noGrp="1"/>
          </p:cNvSpPr>
          <p:nvPr>
            <p:ph type="sldNum" sz="quarter" idx="12"/>
          </p:nvPr>
        </p:nvSpPr>
        <p:spPr>
          <a:xfrm>
            <a:off x="8610600" y="6356350"/>
            <a:ext cx="2743200" cy="365125"/>
          </a:xfrm>
          <a:prstGeom prst="rect">
            <a:avLst/>
          </a:prstGeom>
        </p:spPr>
        <p:txBody>
          <a:bodyPr/>
          <a:lstStyle/>
          <a:p>
            <a:fld id="{53D98604-055A-4733-A92E-E4C41B3B2BAE}" type="slidenum">
              <a:rPr lang="es-MX" smtClean="0"/>
              <a:t>‹Nº›</a:t>
            </a:fld>
            <a:endParaRPr lang="es-MX"/>
          </a:p>
        </p:txBody>
      </p:sp>
    </p:spTree>
    <p:extLst>
      <p:ext uri="{BB962C8B-B14F-4D97-AF65-F5344CB8AC3E}">
        <p14:creationId xmlns:p14="http://schemas.microsoft.com/office/powerpoint/2010/main" val="3768392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MX"/>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MX"/>
          </a:p>
        </p:txBody>
      </p:sp>
      <p:sp>
        <p:nvSpPr>
          <p:cNvPr id="4" name="Date Placeholder 3"/>
          <p:cNvSpPr>
            <a:spLocks noGrp="1"/>
          </p:cNvSpPr>
          <p:nvPr>
            <p:ph type="dt" sz="half" idx="10"/>
          </p:nvPr>
        </p:nvSpPr>
        <p:spPr/>
        <p:txBody>
          <a:bodyPr/>
          <a:lstStyle/>
          <a:p>
            <a:fld id="{4EDA4FC1-1397-4AF8-9A5C-225A60AAF05B}" type="datetimeFigureOut">
              <a:rPr lang="es-MX" smtClean="0"/>
              <a:t>17/10/2019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B59717C-C1E5-4823-937E-42FAD24FAAA8}" type="slidenum">
              <a:rPr lang="es-MX" smtClean="0"/>
              <a:t>‹Nº›</a:t>
            </a:fld>
            <a:endParaRPr lang="es-MX"/>
          </a:p>
        </p:txBody>
      </p:sp>
    </p:spTree>
    <p:extLst>
      <p:ext uri="{BB962C8B-B14F-4D97-AF65-F5344CB8AC3E}">
        <p14:creationId xmlns:p14="http://schemas.microsoft.com/office/powerpoint/2010/main" val="1279426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4382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1F1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MX"/>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DA4FC1-1397-4AF8-9A5C-225A60AAF05B}" type="datetimeFigureOut">
              <a:rPr lang="es-MX" smtClean="0"/>
              <a:t>17/10/2019</a:t>
            </a:fld>
            <a:endParaRPr lang="es-MX"/>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9717C-C1E5-4823-937E-42FAD24FAAA8}" type="slidenum">
              <a:rPr lang="es-MX" smtClean="0"/>
              <a:t>‹Nº›</a:t>
            </a:fld>
            <a:endParaRPr lang="es-MX"/>
          </a:p>
        </p:txBody>
      </p:sp>
    </p:spTree>
    <p:extLst>
      <p:ext uri="{BB962C8B-B14F-4D97-AF65-F5344CB8AC3E}">
        <p14:creationId xmlns:p14="http://schemas.microsoft.com/office/powerpoint/2010/main" val="100719868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Junta de trabajo">
            <a:extLst>
              <a:ext uri="{FF2B5EF4-FFF2-40B4-BE49-F238E27FC236}">
                <a16:creationId xmlns:a16="http://schemas.microsoft.com/office/drawing/2014/main" id="{AEED1152-54AB-4377-81BE-2D2E1B463C67}"/>
              </a:ext>
            </a:extLst>
          </p:cNvPr>
          <p:cNvPicPr>
            <a:picLocks noChangeAspect="1" noChangeArrowheads="1"/>
          </p:cNvPicPr>
          <p:nvPr/>
        </p:nvPicPr>
        <p:blipFill>
          <a:blip r:embed="rId2">
            <a:alphaModFix amt="62000"/>
            <a:extLst>
              <a:ext uri="{28A0092B-C50C-407E-A947-70E740481C1C}">
                <a14:useLocalDpi xmlns:a14="http://schemas.microsoft.com/office/drawing/2010/main" val="0"/>
              </a:ext>
            </a:extLst>
          </a:blip>
          <a:srcRect/>
          <a:stretch>
            <a:fillRect/>
          </a:stretch>
        </p:blipFill>
        <p:spPr bwMode="auto">
          <a:xfrm>
            <a:off x="-14288" y="656"/>
            <a:ext cx="12206288" cy="687163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1B05B1AB-5085-489E-AF49-417F250417AD}"/>
              </a:ext>
            </a:extLst>
          </p:cNvPr>
          <p:cNvSpPr txBox="1"/>
          <p:nvPr/>
        </p:nvSpPr>
        <p:spPr>
          <a:xfrm>
            <a:off x="0" y="3177400"/>
            <a:ext cx="12006470" cy="1446550"/>
          </a:xfrm>
          <a:prstGeom prst="rect">
            <a:avLst/>
          </a:prstGeom>
          <a:noFill/>
          <a:ln>
            <a:noFill/>
          </a:ln>
          <a:effectLst>
            <a:reflection blurRad="6350" stA="50000" endA="300" endPos="55000" dir="5400000" sy="-100000" algn="bl" rotWithShape="0"/>
          </a:effectLst>
        </p:spPr>
        <p:txBody>
          <a:bodyPr wrap="square" rtlCol="0">
            <a:spAutoFit/>
          </a:bodyPr>
          <a:lstStyle/>
          <a:p>
            <a:pPr algn="ctr"/>
            <a:r>
              <a:rPr lang="es-MX" sz="4400" b="1" spc="300" dirty="0">
                <a:solidFill>
                  <a:schemeClr val="tx2">
                    <a:lumMod val="75000"/>
                  </a:schemeClr>
                </a:solidFill>
                <a:latin typeface="Segoe UI" panose="020B0502040204020203" pitchFamily="34" charset="0"/>
                <a:cs typeface="Segoe UI" panose="020B0502040204020203" pitchFamily="34" charset="0"/>
              </a:rPr>
              <a:t>Conoce el potencial de CDS y PowerApps</a:t>
            </a:r>
          </a:p>
        </p:txBody>
      </p:sp>
      <p:pic>
        <p:nvPicPr>
          <p:cNvPr id="1030" name="Picture 6" descr="Resultado de imagen para microsoft dynamics 365 logo png">
            <a:extLst>
              <a:ext uri="{FF2B5EF4-FFF2-40B4-BE49-F238E27FC236}">
                <a16:creationId xmlns:a16="http://schemas.microsoft.com/office/drawing/2014/main" id="{03F72706-4A55-4784-9D1C-28E78D25C4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8" y="-3733"/>
            <a:ext cx="3757613" cy="93940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Resultado de imagen para impressions365 logo">
            <a:extLst>
              <a:ext uri="{FF2B5EF4-FFF2-40B4-BE49-F238E27FC236}">
                <a16:creationId xmlns:a16="http://schemas.microsoft.com/office/drawing/2014/main" id="{9C05D8DE-9ED3-4B1C-AE3A-5901516EB2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5302" y="-110095"/>
            <a:ext cx="4133375" cy="1045766"/>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a:extLst>
              <a:ext uri="{FF2B5EF4-FFF2-40B4-BE49-F238E27FC236}">
                <a16:creationId xmlns:a16="http://schemas.microsoft.com/office/drawing/2014/main" id="{7F0572D6-80CC-428A-B279-E784FF53BD94}"/>
              </a:ext>
            </a:extLst>
          </p:cNvPr>
          <p:cNvPicPr>
            <a:picLocks noChangeAspect="1"/>
          </p:cNvPicPr>
          <p:nvPr/>
        </p:nvPicPr>
        <p:blipFill rotWithShape="1">
          <a:blip r:embed="rId5">
            <a:extLst>
              <a:ext uri="{28A0092B-C50C-407E-A947-70E740481C1C}">
                <a14:useLocalDpi xmlns:a14="http://schemas.microsoft.com/office/drawing/2010/main" val="0"/>
              </a:ext>
            </a:extLst>
          </a:blip>
          <a:srcRect r="48729"/>
          <a:stretch/>
        </p:blipFill>
        <p:spPr>
          <a:xfrm>
            <a:off x="9841158" y="0"/>
            <a:ext cx="2350842" cy="939403"/>
          </a:xfrm>
          <a:prstGeom prst="rect">
            <a:avLst/>
          </a:prstGeom>
        </p:spPr>
      </p:pic>
    </p:spTree>
    <p:extLst>
      <p:ext uri="{BB962C8B-B14F-4D97-AF65-F5344CB8AC3E}">
        <p14:creationId xmlns:p14="http://schemas.microsoft.com/office/powerpoint/2010/main" val="1989501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E5666E96-214C-4A5C-86E4-08EA44CFDE1E}"/>
              </a:ext>
            </a:extLst>
          </p:cNvPr>
          <p:cNvSpPr/>
          <p:nvPr/>
        </p:nvSpPr>
        <p:spPr>
          <a:xfrm>
            <a:off x="-79130" y="-266700"/>
            <a:ext cx="12566406" cy="7543800"/>
          </a:xfrm>
          <a:prstGeom prst="rect">
            <a:avLst/>
          </a:prstGeom>
          <a:solidFill>
            <a:srgbClr val="0034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Elipse 13">
            <a:extLst>
              <a:ext uri="{FF2B5EF4-FFF2-40B4-BE49-F238E27FC236}">
                <a16:creationId xmlns:a16="http://schemas.microsoft.com/office/drawing/2014/main" id="{DB9279DC-E64C-4E31-917D-A71B6F465241}"/>
              </a:ext>
            </a:extLst>
          </p:cNvPr>
          <p:cNvSpPr/>
          <p:nvPr/>
        </p:nvSpPr>
        <p:spPr>
          <a:xfrm>
            <a:off x="-3002106" y="-1037726"/>
            <a:ext cx="7123495" cy="856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CuadroTexto 15">
            <a:extLst>
              <a:ext uri="{FF2B5EF4-FFF2-40B4-BE49-F238E27FC236}">
                <a16:creationId xmlns:a16="http://schemas.microsoft.com/office/drawing/2014/main" id="{1AF7570E-8381-4523-BB08-2E6094F42D43}"/>
              </a:ext>
            </a:extLst>
          </p:cNvPr>
          <p:cNvSpPr txBox="1"/>
          <p:nvPr/>
        </p:nvSpPr>
        <p:spPr>
          <a:xfrm>
            <a:off x="5070595" y="1259978"/>
            <a:ext cx="6315075" cy="830997"/>
          </a:xfrm>
          <a:prstGeom prst="rect">
            <a:avLst/>
          </a:prstGeom>
          <a:noFill/>
        </p:spPr>
        <p:txBody>
          <a:bodyPr wrap="square" rtlCol="0">
            <a:spAutoFit/>
          </a:bodyPr>
          <a:lstStyle/>
          <a:p>
            <a:pPr algn="ctr"/>
            <a:r>
              <a:rPr lang="es-MX" sz="4800" dirty="0">
                <a:solidFill>
                  <a:schemeClr val="bg1"/>
                </a:solidFill>
                <a:latin typeface="Segoe UI" panose="020B0502040204020203" pitchFamily="34" charset="0"/>
                <a:cs typeface="Segoe UI" panose="020B0502040204020203" pitchFamily="34" charset="0"/>
              </a:rPr>
              <a:t>Gilberto Sosa Tapia </a:t>
            </a:r>
          </a:p>
        </p:txBody>
      </p:sp>
      <p:sp>
        <p:nvSpPr>
          <p:cNvPr id="6" name="CuadroTexto 5">
            <a:extLst>
              <a:ext uri="{FF2B5EF4-FFF2-40B4-BE49-F238E27FC236}">
                <a16:creationId xmlns:a16="http://schemas.microsoft.com/office/drawing/2014/main" id="{E96A56D3-C8DF-4925-B287-A2F9AD30F5EC}"/>
              </a:ext>
            </a:extLst>
          </p:cNvPr>
          <p:cNvSpPr txBox="1"/>
          <p:nvPr/>
        </p:nvSpPr>
        <p:spPr>
          <a:xfrm>
            <a:off x="5146795" y="2512752"/>
            <a:ext cx="6315075" cy="3539430"/>
          </a:xfrm>
          <a:prstGeom prst="rect">
            <a:avLst/>
          </a:prstGeom>
          <a:noFill/>
        </p:spPr>
        <p:txBody>
          <a:bodyPr wrap="square" rtlCol="0">
            <a:spAutoFit/>
          </a:bodyPr>
          <a:lstStyle/>
          <a:p>
            <a:pPr algn="ctr"/>
            <a:r>
              <a:rPr lang="es-MX" sz="3200" dirty="0">
                <a:solidFill>
                  <a:schemeClr val="bg1"/>
                </a:solidFill>
                <a:latin typeface="Segoe UI" panose="020B0502040204020203" pitchFamily="34" charset="0"/>
                <a:cs typeface="Segoe UI" panose="020B0502040204020203" pitchFamily="34" charset="0"/>
              </a:rPr>
              <a:t>Gerente de Innovación y desarrollo en</a:t>
            </a:r>
          </a:p>
          <a:p>
            <a:pPr algn="ctr"/>
            <a:r>
              <a:rPr lang="es-MX" sz="3200" dirty="0">
                <a:solidFill>
                  <a:schemeClr val="bg1"/>
                </a:solidFill>
                <a:latin typeface="Segoe UI" panose="020B0502040204020203" pitchFamily="34" charset="0"/>
                <a:cs typeface="Segoe UI" panose="020B0502040204020203" pitchFamily="34" charset="0"/>
              </a:rPr>
              <a:t>Axentit</a:t>
            </a:r>
          </a:p>
          <a:p>
            <a:pPr algn="ctr"/>
            <a:endParaRPr lang="es-MX" sz="3200" dirty="0">
              <a:solidFill>
                <a:schemeClr val="bg1"/>
              </a:solidFill>
              <a:latin typeface="Segoe UI" panose="020B0502040204020203" pitchFamily="34" charset="0"/>
              <a:cs typeface="Segoe UI" panose="020B0502040204020203" pitchFamily="34" charset="0"/>
            </a:endParaRPr>
          </a:p>
          <a:p>
            <a:pPr algn="ctr"/>
            <a:r>
              <a:rPr lang="es-MX" sz="3200" dirty="0">
                <a:solidFill>
                  <a:schemeClr val="bg1"/>
                </a:solidFill>
                <a:latin typeface="Segoe UI" panose="020B0502040204020203" pitchFamily="34" charset="0"/>
                <a:cs typeface="Segoe UI" panose="020B0502040204020203" pitchFamily="34" charset="0"/>
              </a:rPr>
              <a:t>@Sirgoi</a:t>
            </a:r>
          </a:p>
          <a:p>
            <a:pPr algn="ctr"/>
            <a:r>
              <a:rPr lang="es-MX" sz="3200" dirty="0">
                <a:solidFill>
                  <a:schemeClr val="bg1"/>
                </a:solidFill>
                <a:latin typeface="Segoe UI" panose="020B0502040204020203" pitchFamily="34" charset="0"/>
                <a:cs typeface="Segoe UI" panose="020B0502040204020203" pitchFamily="34" charset="0"/>
              </a:rPr>
              <a:t>linkedin.com/in/sirgoi</a:t>
            </a:r>
          </a:p>
          <a:p>
            <a:pPr algn="ctr"/>
            <a:r>
              <a:rPr lang="es-MX" sz="3200" dirty="0">
                <a:solidFill>
                  <a:schemeClr val="bg1"/>
                </a:solidFill>
                <a:latin typeface="Segoe UI" panose="020B0502040204020203" pitchFamily="34" charset="0"/>
                <a:cs typeface="Segoe UI" panose="020B0502040204020203" pitchFamily="34" charset="0"/>
              </a:rPr>
              <a:t>gsosa@axentit.com.mx</a:t>
            </a:r>
          </a:p>
        </p:txBody>
      </p:sp>
      <p:pic>
        <p:nvPicPr>
          <p:cNvPr id="3" name="Imagen 2" descr="Imagen que contiene reloj, laptop, computadora&#10;&#10;Descripción generada automáticamente">
            <a:extLst>
              <a:ext uri="{FF2B5EF4-FFF2-40B4-BE49-F238E27FC236}">
                <a16:creationId xmlns:a16="http://schemas.microsoft.com/office/drawing/2014/main" id="{A8897EAB-5B03-43A7-8659-487AE654652B}"/>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9181367" y="-167676"/>
            <a:ext cx="3210373" cy="638264"/>
          </a:xfrm>
          <a:prstGeom prst="rect">
            <a:avLst/>
          </a:prstGeom>
        </p:spPr>
      </p:pic>
      <p:pic>
        <p:nvPicPr>
          <p:cNvPr id="4" name="Imagen 3" descr="Un hombre con lentes y camisa blanca&#10;&#10;Descripción generada automáticamente">
            <a:extLst>
              <a:ext uri="{FF2B5EF4-FFF2-40B4-BE49-F238E27FC236}">
                <a16:creationId xmlns:a16="http://schemas.microsoft.com/office/drawing/2014/main" id="{D62EB4A5-0999-4041-867C-F3C5C5EC7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422" y="1527076"/>
            <a:ext cx="3392395" cy="2854802"/>
          </a:xfrm>
          <a:prstGeom prst="rect">
            <a:avLst/>
          </a:prstGeom>
        </p:spPr>
      </p:pic>
    </p:spTree>
    <p:extLst>
      <p:ext uri="{BB962C8B-B14F-4D97-AF65-F5344CB8AC3E}">
        <p14:creationId xmlns:p14="http://schemas.microsoft.com/office/powerpoint/2010/main" val="2590099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40CFDEC8-9EA4-4D3B-B44C-EBF8BFD0F8E8}"/>
              </a:ext>
            </a:extLst>
          </p:cNvPr>
          <p:cNvGrpSpPr/>
          <p:nvPr/>
        </p:nvGrpSpPr>
        <p:grpSpPr>
          <a:xfrm>
            <a:off x="296601" y="95250"/>
            <a:ext cx="7382056" cy="816317"/>
            <a:chOff x="296601" y="95250"/>
            <a:chExt cx="7382056" cy="816317"/>
          </a:xfrm>
        </p:grpSpPr>
        <p:pic>
          <p:nvPicPr>
            <p:cNvPr id="8" name="Imagen 7">
              <a:extLst>
                <a:ext uri="{FF2B5EF4-FFF2-40B4-BE49-F238E27FC236}">
                  <a16:creationId xmlns:a16="http://schemas.microsoft.com/office/drawing/2014/main" id="{5A166980-4E81-41D7-A736-B7BCB09F45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6601" y="174283"/>
              <a:ext cx="702018" cy="702018"/>
            </a:xfrm>
            <a:prstGeom prst="rect">
              <a:avLst/>
            </a:prstGeom>
          </p:spPr>
        </p:pic>
        <p:cxnSp>
          <p:nvCxnSpPr>
            <p:cNvPr id="11" name="Conector recto 10">
              <a:extLst>
                <a:ext uri="{FF2B5EF4-FFF2-40B4-BE49-F238E27FC236}">
                  <a16:creationId xmlns:a16="http://schemas.microsoft.com/office/drawing/2014/main" id="{58E8F747-DD4F-41C6-99C6-05ECD92F9FE7}"/>
                </a:ext>
              </a:extLst>
            </p:cNvPr>
            <p:cNvCxnSpPr>
              <a:cxnSpLocks/>
            </p:cNvCxnSpPr>
            <p:nvPr/>
          </p:nvCxnSpPr>
          <p:spPr>
            <a:xfrm>
              <a:off x="1181100" y="95250"/>
              <a:ext cx="0" cy="816317"/>
            </a:xfrm>
            <a:prstGeom prst="line">
              <a:avLst/>
            </a:prstGeom>
            <a:ln w="19050">
              <a:solidFill>
                <a:srgbClr val="51AF69"/>
              </a:solidFill>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2AF0BE56-CEEF-4BD6-8DD0-6FD53D39895B}"/>
                </a:ext>
              </a:extLst>
            </p:cNvPr>
            <p:cNvSpPr txBox="1"/>
            <p:nvPr/>
          </p:nvSpPr>
          <p:spPr>
            <a:xfrm>
              <a:off x="1363582" y="211020"/>
              <a:ext cx="6315075" cy="584775"/>
            </a:xfrm>
            <a:prstGeom prst="rect">
              <a:avLst/>
            </a:prstGeom>
            <a:noFill/>
          </p:spPr>
          <p:txBody>
            <a:bodyPr wrap="square" rtlCol="0">
              <a:spAutoFit/>
            </a:bodyPr>
            <a:lstStyle/>
            <a:p>
              <a:r>
                <a:rPr lang="es-MX" sz="3200" dirty="0">
                  <a:solidFill>
                    <a:srgbClr val="003462"/>
                  </a:solidFill>
                  <a:latin typeface="Segoe UI" panose="020B0502040204020203" pitchFamily="34" charset="0"/>
                  <a:cs typeface="Segoe UI" panose="020B0502040204020203" pitchFamily="34" charset="0"/>
                </a:rPr>
                <a:t>Agenda</a:t>
              </a:r>
            </a:p>
          </p:txBody>
        </p:sp>
      </p:grpSp>
      <p:sp>
        <p:nvSpPr>
          <p:cNvPr id="2" name="CuadroTexto 1">
            <a:extLst>
              <a:ext uri="{FF2B5EF4-FFF2-40B4-BE49-F238E27FC236}">
                <a16:creationId xmlns:a16="http://schemas.microsoft.com/office/drawing/2014/main" id="{2E46514E-8AFD-46E5-B33B-774A55EC8298}"/>
              </a:ext>
            </a:extLst>
          </p:cNvPr>
          <p:cNvSpPr txBox="1"/>
          <p:nvPr/>
        </p:nvSpPr>
        <p:spPr>
          <a:xfrm>
            <a:off x="1181100" y="1338470"/>
            <a:ext cx="7976151" cy="5436553"/>
          </a:xfrm>
          <a:prstGeom prst="rect">
            <a:avLst/>
          </a:prstGeom>
          <a:noFill/>
        </p:spPr>
        <p:txBody>
          <a:bodyPr wrap="square" rtlCol="0">
            <a:spAutoFit/>
          </a:bodyPr>
          <a:lstStyle/>
          <a:p>
            <a:pPr marL="342900" indent="-342900">
              <a:lnSpc>
                <a:spcPct val="300000"/>
              </a:lnSpc>
              <a:buAutoNum type="arabicPeriod"/>
            </a:pPr>
            <a:r>
              <a:rPr lang="es-MX" sz="2400" b="1" dirty="0"/>
              <a:t>Que es CDS.</a:t>
            </a:r>
          </a:p>
          <a:p>
            <a:pPr marL="342900" indent="-342900">
              <a:lnSpc>
                <a:spcPct val="300000"/>
              </a:lnSpc>
              <a:buAutoNum type="arabicPeriod"/>
            </a:pPr>
            <a:r>
              <a:rPr lang="es-MX" sz="2400" b="1" dirty="0"/>
              <a:t>Por que usar CDS.</a:t>
            </a:r>
          </a:p>
          <a:p>
            <a:pPr marL="342900" indent="-342900">
              <a:lnSpc>
                <a:spcPct val="300000"/>
              </a:lnSpc>
              <a:buAutoNum type="arabicPeriod"/>
            </a:pPr>
            <a:r>
              <a:rPr lang="es-MX" sz="2400" b="1" dirty="0"/>
              <a:t>Dynamics 365 y CDS</a:t>
            </a:r>
          </a:p>
          <a:p>
            <a:pPr marL="342900" indent="-342900">
              <a:lnSpc>
                <a:spcPct val="300000"/>
              </a:lnSpc>
              <a:buAutoNum type="arabicPeriod"/>
            </a:pPr>
            <a:r>
              <a:rPr lang="es-MX" sz="2400" b="1" dirty="0"/>
              <a:t>DEMO</a:t>
            </a:r>
          </a:p>
          <a:p>
            <a:pPr marL="342900" indent="-342900">
              <a:lnSpc>
                <a:spcPct val="300000"/>
              </a:lnSpc>
              <a:buAutoNum type="arabicPeriod"/>
            </a:pPr>
            <a:endParaRPr lang="es-MX" sz="2400" b="1" dirty="0"/>
          </a:p>
        </p:txBody>
      </p:sp>
    </p:spTree>
    <p:extLst>
      <p:ext uri="{BB962C8B-B14F-4D97-AF65-F5344CB8AC3E}">
        <p14:creationId xmlns:p14="http://schemas.microsoft.com/office/powerpoint/2010/main" val="2625701466"/>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40CFDEC8-9EA4-4D3B-B44C-EBF8BFD0F8E8}"/>
              </a:ext>
            </a:extLst>
          </p:cNvPr>
          <p:cNvGrpSpPr/>
          <p:nvPr/>
        </p:nvGrpSpPr>
        <p:grpSpPr>
          <a:xfrm>
            <a:off x="296601" y="95250"/>
            <a:ext cx="7382056" cy="816317"/>
            <a:chOff x="296601" y="95250"/>
            <a:chExt cx="7382056" cy="816317"/>
          </a:xfrm>
        </p:grpSpPr>
        <p:pic>
          <p:nvPicPr>
            <p:cNvPr id="8" name="Imagen 7">
              <a:extLst>
                <a:ext uri="{FF2B5EF4-FFF2-40B4-BE49-F238E27FC236}">
                  <a16:creationId xmlns:a16="http://schemas.microsoft.com/office/drawing/2014/main" id="{5A166980-4E81-41D7-A736-B7BCB09F45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6601" y="174283"/>
              <a:ext cx="702018" cy="702018"/>
            </a:xfrm>
            <a:prstGeom prst="rect">
              <a:avLst/>
            </a:prstGeom>
          </p:spPr>
        </p:pic>
        <p:cxnSp>
          <p:nvCxnSpPr>
            <p:cNvPr id="11" name="Conector recto 10">
              <a:extLst>
                <a:ext uri="{FF2B5EF4-FFF2-40B4-BE49-F238E27FC236}">
                  <a16:creationId xmlns:a16="http://schemas.microsoft.com/office/drawing/2014/main" id="{58E8F747-DD4F-41C6-99C6-05ECD92F9FE7}"/>
                </a:ext>
              </a:extLst>
            </p:cNvPr>
            <p:cNvCxnSpPr>
              <a:cxnSpLocks/>
            </p:cNvCxnSpPr>
            <p:nvPr/>
          </p:nvCxnSpPr>
          <p:spPr>
            <a:xfrm>
              <a:off x="1181100" y="95250"/>
              <a:ext cx="0" cy="816317"/>
            </a:xfrm>
            <a:prstGeom prst="line">
              <a:avLst/>
            </a:prstGeom>
            <a:ln w="19050">
              <a:solidFill>
                <a:srgbClr val="51AF69"/>
              </a:solidFill>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2AF0BE56-CEEF-4BD6-8DD0-6FD53D39895B}"/>
                </a:ext>
              </a:extLst>
            </p:cNvPr>
            <p:cNvSpPr txBox="1"/>
            <p:nvPr/>
          </p:nvSpPr>
          <p:spPr>
            <a:xfrm>
              <a:off x="1363582" y="211020"/>
              <a:ext cx="6315075" cy="584775"/>
            </a:xfrm>
            <a:prstGeom prst="rect">
              <a:avLst/>
            </a:prstGeom>
            <a:noFill/>
          </p:spPr>
          <p:txBody>
            <a:bodyPr wrap="square" rtlCol="0">
              <a:spAutoFit/>
            </a:bodyPr>
            <a:lstStyle/>
            <a:p>
              <a:r>
                <a:rPr lang="es-MX" sz="3200" dirty="0">
                  <a:solidFill>
                    <a:srgbClr val="003462"/>
                  </a:solidFill>
                  <a:latin typeface="Segoe UI" panose="020B0502040204020203" pitchFamily="34" charset="0"/>
                  <a:cs typeface="Segoe UI" panose="020B0502040204020203" pitchFamily="34" charset="0"/>
                </a:rPr>
                <a:t>Common Data Service (CDS)</a:t>
              </a:r>
            </a:p>
          </p:txBody>
        </p:sp>
      </p:grpSp>
      <p:sp>
        <p:nvSpPr>
          <p:cNvPr id="4" name="CuadroTexto 3">
            <a:extLst>
              <a:ext uri="{FF2B5EF4-FFF2-40B4-BE49-F238E27FC236}">
                <a16:creationId xmlns:a16="http://schemas.microsoft.com/office/drawing/2014/main" id="{BD35C299-3841-4ECF-82F8-BE70F5D40F65}"/>
              </a:ext>
            </a:extLst>
          </p:cNvPr>
          <p:cNvSpPr txBox="1"/>
          <p:nvPr/>
        </p:nvSpPr>
        <p:spPr>
          <a:xfrm>
            <a:off x="7296150" y="2537412"/>
            <a:ext cx="4071371" cy="646331"/>
          </a:xfrm>
          <a:prstGeom prst="rect">
            <a:avLst/>
          </a:prstGeom>
          <a:noFill/>
        </p:spPr>
        <p:txBody>
          <a:bodyPr wrap="none" rtlCol="0">
            <a:spAutoFit/>
          </a:bodyPr>
          <a:lstStyle/>
          <a:p>
            <a:r>
              <a:rPr lang="es-MX" dirty="0"/>
              <a:t>Es la plataforma que nos permite integrar</a:t>
            </a:r>
          </a:p>
          <a:p>
            <a:r>
              <a:rPr lang="es-MX" dirty="0"/>
              <a:t>programas fácil y rápidamente. </a:t>
            </a:r>
          </a:p>
        </p:txBody>
      </p:sp>
      <p:pic>
        <p:nvPicPr>
          <p:cNvPr id="6" name="Imagen 5">
            <a:extLst>
              <a:ext uri="{FF2B5EF4-FFF2-40B4-BE49-F238E27FC236}">
                <a16:creationId xmlns:a16="http://schemas.microsoft.com/office/drawing/2014/main" id="{B4D61FEA-EBA3-467D-98B2-BC5AE8E2E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601" y="1231118"/>
            <a:ext cx="6942667" cy="3905250"/>
          </a:xfrm>
          <a:prstGeom prst="rect">
            <a:avLst/>
          </a:prstGeom>
        </p:spPr>
      </p:pic>
    </p:spTree>
    <p:extLst>
      <p:ext uri="{BB962C8B-B14F-4D97-AF65-F5344CB8AC3E}">
        <p14:creationId xmlns:p14="http://schemas.microsoft.com/office/powerpoint/2010/main" val="20328630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40CFDEC8-9EA4-4D3B-B44C-EBF8BFD0F8E8}"/>
              </a:ext>
            </a:extLst>
          </p:cNvPr>
          <p:cNvGrpSpPr/>
          <p:nvPr/>
        </p:nvGrpSpPr>
        <p:grpSpPr>
          <a:xfrm>
            <a:off x="296601" y="95250"/>
            <a:ext cx="7382056" cy="816317"/>
            <a:chOff x="296601" y="95250"/>
            <a:chExt cx="7382056" cy="816317"/>
          </a:xfrm>
        </p:grpSpPr>
        <p:pic>
          <p:nvPicPr>
            <p:cNvPr id="8" name="Imagen 7">
              <a:extLst>
                <a:ext uri="{FF2B5EF4-FFF2-40B4-BE49-F238E27FC236}">
                  <a16:creationId xmlns:a16="http://schemas.microsoft.com/office/drawing/2014/main" id="{5A166980-4E81-41D7-A736-B7BCB09F45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6601" y="174283"/>
              <a:ext cx="702018" cy="702018"/>
            </a:xfrm>
            <a:prstGeom prst="rect">
              <a:avLst/>
            </a:prstGeom>
          </p:spPr>
        </p:pic>
        <p:cxnSp>
          <p:nvCxnSpPr>
            <p:cNvPr id="11" name="Conector recto 10">
              <a:extLst>
                <a:ext uri="{FF2B5EF4-FFF2-40B4-BE49-F238E27FC236}">
                  <a16:creationId xmlns:a16="http://schemas.microsoft.com/office/drawing/2014/main" id="{58E8F747-DD4F-41C6-99C6-05ECD92F9FE7}"/>
                </a:ext>
              </a:extLst>
            </p:cNvPr>
            <p:cNvCxnSpPr>
              <a:cxnSpLocks/>
            </p:cNvCxnSpPr>
            <p:nvPr/>
          </p:nvCxnSpPr>
          <p:spPr>
            <a:xfrm>
              <a:off x="1181100" y="95250"/>
              <a:ext cx="0" cy="816317"/>
            </a:xfrm>
            <a:prstGeom prst="line">
              <a:avLst/>
            </a:prstGeom>
            <a:ln w="19050">
              <a:solidFill>
                <a:srgbClr val="51AF69"/>
              </a:solidFill>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2AF0BE56-CEEF-4BD6-8DD0-6FD53D39895B}"/>
                </a:ext>
              </a:extLst>
            </p:cNvPr>
            <p:cNvSpPr txBox="1"/>
            <p:nvPr/>
          </p:nvSpPr>
          <p:spPr>
            <a:xfrm>
              <a:off x="1363582" y="211020"/>
              <a:ext cx="6315075" cy="584775"/>
            </a:xfrm>
            <a:prstGeom prst="rect">
              <a:avLst/>
            </a:prstGeom>
            <a:noFill/>
          </p:spPr>
          <p:txBody>
            <a:bodyPr wrap="square" rtlCol="0">
              <a:spAutoFit/>
            </a:bodyPr>
            <a:lstStyle/>
            <a:p>
              <a:r>
                <a:rPr lang="es-MX" sz="3200" dirty="0">
                  <a:solidFill>
                    <a:srgbClr val="003462"/>
                  </a:solidFill>
                  <a:latin typeface="Segoe UI" panose="020B0502040204020203" pitchFamily="34" charset="0"/>
                  <a:cs typeface="Segoe UI" panose="020B0502040204020203" pitchFamily="34" charset="0"/>
                </a:rPr>
                <a:t>Common Data Service (CDS)</a:t>
              </a:r>
            </a:p>
          </p:txBody>
        </p:sp>
      </p:grpSp>
      <p:pic>
        <p:nvPicPr>
          <p:cNvPr id="5" name="Imagen 4">
            <a:extLst>
              <a:ext uri="{FF2B5EF4-FFF2-40B4-BE49-F238E27FC236}">
                <a16:creationId xmlns:a16="http://schemas.microsoft.com/office/drawing/2014/main" id="{21C9ED59-890F-4438-A34B-0AE1CF170E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3152" y="1318023"/>
            <a:ext cx="7505695" cy="4221954"/>
          </a:xfrm>
          <a:prstGeom prst="rect">
            <a:avLst/>
          </a:prstGeom>
        </p:spPr>
      </p:pic>
    </p:spTree>
    <p:extLst>
      <p:ext uri="{BB962C8B-B14F-4D97-AF65-F5344CB8AC3E}">
        <p14:creationId xmlns:p14="http://schemas.microsoft.com/office/powerpoint/2010/main" val="30365990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40CFDEC8-9EA4-4D3B-B44C-EBF8BFD0F8E8}"/>
              </a:ext>
            </a:extLst>
          </p:cNvPr>
          <p:cNvGrpSpPr/>
          <p:nvPr/>
        </p:nvGrpSpPr>
        <p:grpSpPr>
          <a:xfrm>
            <a:off x="296601" y="95250"/>
            <a:ext cx="7382056" cy="816317"/>
            <a:chOff x="296601" y="95250"/>
            <a:chExt cx="7382056" cy="816317"/>
          </a:xfrm>
        </p:grpSpPr>
        <p:pic>
          <p:nvPicPr>
            <p:cNvPr id="8" name="Imagen 7">
              <a:extLst>
                <a:ext uri="{FF2B5EF4-FFF2-40B4-BE49-F238E27FC236}">
                  <a16:creationId xmlns:a16="http://schemas.microsoft.com/office/drawing/2014/main" id="{5A166980-4E81-41D7-A736-B7BCB09F45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6601" y="174283"/>
              <a:ext cx="702018" cy="702018"/>
            </a:xfrm>
            <a:prstGeom prst="rect">
              <a:avLst/>
            </a:prstGeom>
          </p:spPr>
        </p:pic>
        <p:cxnSp>
          <p:nvCxnSpPr>
            <p:cNvPr id="11" name="Conector recto 10">
              <a:extLst>
                <a:ext uri="{FF2B5EF4-FFF2-40B4-BE49-F238E27FC236}">
                  <a16:creationId xmlns:a16="http://schemas.microsoft.com/office/drawing/2014/main" id="{58E8F747-DD4F-41C6-99C6-05ECD92F9FE7}"/>
                </a:ext>
              </a:extLst>
            </p:cNvPr>
            <p:cNvCxnSpPr>
              <a:cxnSpLocks/>
            </p:cNvCxnSpPr>
            <p:nvPr/>
          </p:nvCxnSpPr>
          <p:spPr>
            <a:xfrm>
              <a:off x="1181100" y="95250"/>
              <a:ext cx="0" cy="816317"/>
            </a:xfrm>
            <a:prstGeom prst="line">
              <a:avLst/>
            </a:prstGeom>
            <a:ln w="19050">
              <a:solidFill>
                <a:srgbClr val="51AF69"/>
              </a:solidFill>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2AF0BE56-CEEF-4BD6-8DD0-6FD53D39895B}"/>
                </a:ext>
              </a:extLst>
            </p:cNvPr>
            <p:cNvSpPr txBox="1"/>
            <p:nvPr/>
          </p:nvSpPr>
          <p:spPr>
            <a:xfrm>
              <a:off x="1363582" y="211020"/>
              <a:ext cx="6315075" cy="584775"/>
            </a:xfrm>
            <a:prstGeom prst="rect">
              <a:avLst/>
            </a:prstGeom>
            <a:noFill/>
          </p:spPr>
          <p:txBody>
            <a:bodyPr wrap="square" rtlCol="0">
              <a:spAutoFit/>
            </a:bodyPr>
            <a:lstStyle/>
            <a:p>
              <a:r>
                <a:rPr lang="es-MX" sz="3200" dirty="0">
                  <a:solidFill>
                    <a:srgbClr val="003462"/>
                  </a:solidFill>
                  <a:latin typeface="Segoe UI" panose="020B0502040204020203" pitchFamily="34" charset="0"/>
                  <a:cs typeface="Segoe UI" panose="020B0502040204020203" pitchFamily="34" charset="0"/>
                </a:rPr>
                <a:t>Por que usar (CDS)</a:t>
              </a:r>
            </a:p>
          </p:txBody>
        </p:sp>
      </p:grpSp>
      <p:pic>
        <p:nvPicPr>
          <p:cNvPr id="5" name="Imagen 4" descr="Imagen que contiene interior, computadora, laptop, hecho de madera&#10;&#10;Descripción generada automáticamente">
            <a:extLst>
              <a:ext uri="{FF2B5EF4-FFF2-40B4-BE49-F238E27FC236}">
                <a16:creationId xmlns:a16="http://schemas.microsoft.com/office/drawing/2014/main" id="{7066C7F2-192F-41EF-8DB1-D10A0028CA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4406" y="1123018"/>
            <a:ext cx="7823187" cy="4611964"/>
          </a:xfrm>
          <a:prstGeom prst="rect">
            <a:avLst/>
          </a:prstGeom>
        </p:spPr>
      </p:pic>
    </p:spTree>
    <p:extLst>
      <p:ext uri="{BB962C8B-B14F-4D97-AF65-F5344CB8AC3E}">
        <p14:creationId xmlns:p14="http://schemas.microsoft.com/office/powerpoint/2010/main" val="298518595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40CFDEC8-9EA4-4D3B-B44C-EBF8BFD0F8E8}"/>
              </a:ext>
            </a:extLst>
          </p:cNvPr>
          <p:cNvGrpSpPr/>
          <p:nvPr/>
        </p:nvGrpSpPr>
        <p:grpSpPr>
          <a:xfrm>
            <a:off x="296601" y="95250"/>
            <a:ext cx="7382056" cy="816317"/>
            <a:chOff x="296601" y="95250"/>
            <a:chExt cx="7382056" cy="816317"/>
          </a:xfrm>
        </p:grpSpPr>
        <p:pic>
          <p:nvPicPr>
            <p:cNvPr id="8" name="Imagen 7">
              <a:extLst>
                <a:ext uri="{FF2B5EF4-FFF2-40B4-BE49-F238E27FC236}">
                  <a16:creationId xmlns:a16="http://schemas.microsoft.com/office/drawing/2014/main" id="{5A166980-4E81-41D7-A736-B7BCB09F45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6601" y="174283"/>
              <a:ext cx="702018" cy="702018"/>
            </a:xfrm>
            <a:prstGeom prst="rect">
              <a:avLst/>
            </a:prstGeom>
          </p:spPr>
        </p:pic>
        <p:cxnSp>
          <p:nvCxnSpPr>
            <p:cNvPr id="11" name="Conector recto 10">
              <a:extLst>
                <a:ext uri="{FF2B5EF4-FFF2-40B4-BE49-F238E27FC236}">
                  <a16:creationId xmlns:a16="http://schemas.microsoft.com/office/drawing/2014/main" id="{58E8F747-DD4F-41C6-99C6-05ECD92F9FE7}"/>
                </a:ext>
              </a:extLst>
            </p:cNvPr>
            <p:cNvCxnSpPr>
              <a:cxnSpLocks/>
            </p:cNvCxnSpPr>
            <p:nvPr/>
          </p:nvCxnSpPr>
          <p:spPr>
            <a:xfrm>
              <a:off x="1181100" y="95250"/>
              <a:ext cx="0" cy="816317"/>
            </a:xfrm>
            <a:prstGeom prst="line">
              <a:avLst/>
            </a:prstGeom>
            <a:ln w="19050">
              <a:solidFill>
                <a:srgbClr val="51AF69"/>
              </a:solidFill>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2AF0BE56-CEEF-4BD6-8DD0-6FD53D39895B}"/>
                </a:ext>
              </a:extLst>
            </p:cNvPr>
            <p:cNvSpPr txBox="1"/>
            <p:nvPr/>
          </p:nvSpPr>
          <p:spPr>
            <a:xfrm>
              <a:off x="1363582" y="211020"/>
              <a:ext cx="6315075" cy="584775"/>
            </a:xfrm>
            <a:prstGeom prst="rect">
              <a:avLst/>
            </a:prstGeom>
            <a:noFill/>
          </p:spPr>
          <p:txBody>
            <a:bodyPr wrap="square" rtlCol="0">
              <a:spAutoFit/>
            </a:bodyPr>
            <a:lstStyle/>
            <a:p>
              <a:r>
                <a:rPr lang="es-MX" sz="3200" dirty="0">
                  <a:solidFill>
                    <a:srgbClr val="003462"/>
                  </a:solidFill>
                  <a:latin typeface="Segoe UI" panose="020B0502040204020203" pitchFamily="34" charset="0"/>
                  <a:cs typeface="Segoe UI" panose="020B0502040204020203" pitchFamily="34" charset="0"/>
                </a:rPr>
                <a:t>Por que usar (CDS)</a:t>
              </a:r>
            </a:p>
          </p:txBody>
        </p:sp>
      </p:grpSp>
      <p:sp>
        <p:nvSpPr>
          <p:cNvPr id="2" name="Rectángulo 1">
            <a:extLst>
              <a:ext uri="{FF2B5EF4-FFF2-40B4-BE49-F238E27FC236}">
                <a16:creationId xmlns:a16="http://schemas.microsoft.com/office/drawing/2014/main" id="{F74E787A-7127-4F2E-8BDE-F73B2F4F8D29}"/>
              </a:ext>
            </a:extLst>
          </p:cNvPr>
          <p:cNvSpPr/>
          <p:nvPr/>
        </p:nvSpPr>
        <p:spPr>
          <a:xfrm>
            <a:off x="3829049" y="1238250"/>
            <a:ext cx="3667125"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FACIL DE ADMINISTRAR</a:t>
            </a:r>
          </a:p>
        </p:txBody>
      </p:sp>
      <p:sp>
        <p:nvSpPr>
          <p:cNvPr id="9" name="Rectángulo 8">
            <a:extLst>
              <a:ext uri="{FF2B5EF4-FFF2-40B4-BE49-F238E27FC236}">
                <a16:creationId xmlns:a16="http://schemas.microsoft.com/office/drawing/2014/main" id="{AAA16B67-4FA0-4A38-80A3-EA80511494AC}"/>
              </a:ext>
            </a:extLst>
          </p:cNvPr>
          <p:cNvSpPr/>
          <p:nvPr/>
        </p:nvSpPr>
        <p:spPr>
          <a:xfrm>
            <a:off x="3829049" y="2066925"/>
            <a:ext cx="3667125"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FACIL DE PROTEGER</a:t>
            </a:r>
          </a:p>
        </p:txBody>
      </p:sp>
      <p:sp>
        <p:nvSpPr>
          <p:cNvPr id="10" name="Rectángulo 9">
            <a:extLst>
              <a:ext uri="{FF2B5EF4-FFF2-40B4-BE49-F238E27FC236}">
                <a16:creationId xmlns:a16="http://schemas.microsoft.com/office/drawing/2014/main" id="{3BAC612D-CAD2-4B25-AA9F-4E23A6D0F116}"/>
              </a:ext>
            </a:extLst>
          </p:cNvPr>
          <p:cNvSpPr/>
          <p:nvPr/>
        </p:nvSpPr>
        <p:spPr>
          <a:xfrm>
            <a:off x="3829048" y="2844225"/>
            <a:ext cx="3667125"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ACCESO A DYNAMICS 365</a:t>
            </a:r>
          </a:p>
        </p:txBody>
      </p:sp>
      <p:sp>
        <p:nvSpPr>
          <p:cNvPr id="12" name="Rectángulo 11">
            <a:extLst>
              <a:ext uri="{FF2B5EF4-FFF2-40B4-BE49-F238E27FC236}">
                <a16:creationId xmlns:a16="http://schemas.microsoft.com/office/drawing/2014/main" id="{D4B9C830-01FF-4478-880B-184A4007024E}"/>
              </a:ext>
            </a:extLst>
          </p:cNvPr>
          <p:cNvSpPr/>
          <p:nvPr/>
        </p:nvSpPr>
        <p:spPr>
          <a:xfrm>
            <a:off x="3829047" y="3672900"/>
            <a:ext cx="3667125"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METADATOS ENRIQUECIDOS</a:t>
            </a:r>
          </a:p>
        </p:txBody>
      </p:sp>
      <p:sp>
        <p:nvSpPr>
          <p:cNvPr id="13" name="Rectángulo 12">
            <a:extLst>
              <a:ext uri="{FF2B5EF4-FFF2-40B4-BE49-F238E27FC236}">
                <a16:creationId xmlns:a16="http://schemas.microsoft.com/office/drawing/2014/main" id="{3490B928-32D9-4443-A578-5E0728661E3E}"/>
              </a:ext>
            </a:extLst>
          </p:cNvPr>
          <p:cNvSpPr/>
          <p:nvPr/>
        </p:nvSpPr>
        <p:spPr>
          <a:xfrm>
            <a:off x="3829046" y="4501575"/>
            <a:ext cx="3667125"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LOGICA Y VALIDACION </a:t>
            </a:r>
          </a:p>
        </p:txBody>
      </p:sp>
    </p:spTree>
    <p:extLst>
      <p:ext uri="{BB962C8B-B14F-4D97-AF65-F5344CB8AC3E}">
        <p14:creationId xmlns:p14="http://schemas.microsoft.com/office/powerpoint/2010/main" val="40077028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40CFDEC8-9EA4-4D3B-B44C-EBF8BFD0F8E8}"/>
              </a:ext>
            </a:extLst>
          </p:cNvPr>
          <p:cNvGrpSpPr/>
          <p:nvPr/>
        </p:nvGrpSpPr>
        <p:grpSpPr>
          <a:xfrm>
            <a:off x="296601" y="95250"/>
            <a:ext cx="7382056" cy="816317"/>
            <a:chOff x="296601" y="95250"/>
            <a:chExt cx="7382056" cy="816317"/>
          </a:xfrm>
        </p:grpSpPr>
        <p:pic>
          <p:nvPicPr>
            <p:cNvPr id="8" name="Imagen 7">
              <a:extLst>
                <a:ext uri="{FF2B5EF4-FFF2-40B4-BE49-F238E27FC236}">
                  <a16:creationId xmlns:a16="http://schemas.microsoft.com/office/drawing/2014/main" id="{5A166980-4E81-41D7-A736-B7BCB09F45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6601" y="174283"/>
              <a:ext cx="702018" cy="702018"/>
            </a:xfrm>
            <a:prstGeom prst="rect">
              <a:avLst/>
            </a:prstGeom>
          </p:spPr>
        </p:pic>
        <p:cxnSp>
          <p:nvCxnSpPr>
            <p:cNvPr id="11" name="Conector recto 10">
              <a:extLst>
                <a:ext uri="{FF2B5EF4-FFF2-40B4-BE49-F238E27FC236}">
                  <a16:creationId xmlns:a16="http://schemas.microsoft.com/office/drawing/2014/main" id="{58E8F747-DD4F-41C6-99C6-05ECD92F9FE7}"/>
                </a:ext>
              </a:extLst>
            </p:cNvPr>
            <p:cNvCxnSpPr>
              <a:cxnSpLocks/>
            </p:cNvCxnSpPr>
            <p:nvPr/>
          </p:nvCxnSpPr>
          <p:spPr>
            <a:xfrm>
              <a:off x="1181100" y="95250"/>
              <a:ext cx="0" cy="816317"/>
            </a:xfrm>
            <a:prstGeom prst="line">
              <a:avLst/>
            </a:prstGeom>
            <a:ln w="19050">
              <a:solidFill>
                <a:srgbClr val="51AF69"/>
              </a:solidFill>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2AF0BE56-CEEF-4BD6-8DD0-6FD53D39895B}"/>
                </a:ext>
              </a:extLst>
            </p:cNvPr>
            <p:cNvSpPr txBox="1"/>
            <p:nvPr/>
          </p:nvSpPr>
          <p:spPr>
            <a:xfrm>
              <a:off x="1363582" y="211020"/>
              <a:ext cx="6315075" cy="584775"/>
            </a:xfrm>
            <a:prstGeom prst="rect">
              <a:avLst/>
            </a:prstGeom>
            <a:noFill/>
          </p:spPr>
          <p:txBody>
            <a:bodyPr wrap="square" rtlCol="0">
              <a:spAutoFit/>
            </a:bodyPr>
            <a:lstStyle/>
            <a:p>
              <a:r>
                <a:rPr lang="es-MX" sz="3200" dirty="0">
                  <a:solidFill>
                    <a:srgbClr val="003462"/>
                  </a:solidFill>
                  <a:latin typeface="Segoe UI" panose="020B0502040204020203" pitchFamily="34" charset="0"/>
                  <a:cs typeface="Segoe UI" panose="020B0502040204020203" pitchFamily="34" charset="0"/>
                </a:rPr>
                <a:t>Dynamics 365 y CDS</a:t>
              </a:r>
            </a:p>
          </p:txBody>
        </p:sp>
      </p:grpSp>
      <p:pic>
        <p:nvPicPr>
          <p:cNvPr id="5" name="Imagen 4" descr="Captura de pantalla de un celular&#10;&#10;Descripción generada automáticamente">
            <a:extLst>
              <a:ext uri="{FF2B5EF4-FFF2-40B4-BE49-F238E27FC236}">
                <a16:creationId xmlns:a16="http://schemas.microsoft.com/office/drawing/2014/main" id="{56FC3F43-2741-466E-93BE-CB80501211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2638" y="1222819"/>
            <a:ext cx="9266723" cy="4412362"/>
          </a:xfrm>
          <a:prstGeom prst="rect">
            <a:avLst/>
          </a:prstGeom>
        </p:spPr>
      </p:pic>
    </p:spTree>
    <p:extLst>
      <p:ext uri="{BB962C8B-B14F-4D97-AF65-F5344CB8AC3E}">
        <p14:creationId xmlns:p14="http://schemas.microsoft.com/office/powerpoint/2010/main" val="2952557318"/>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5A166980-4E81-41D7-A736-B7BCB09F45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6601" y="174283"/>
            <a:ext cx="702018" cy="702018"/>
          </a:xfrm>
          <a:prstGeom prst="rect">
            <a:avLst/>
          </a:prstGeom>
        </p:spPr>
      </p:pic>
      <p:cxnSp>
        <p:nvCxnSpPr>
          <p:cNvPr id="11" name="Conector recto 10">
            <a:extLst>
              <a:ext uri="{FF2B5EF4-FFF2-40B4-BE49-F238E27FC236}">
                <a16:creationId xmlns:a16="http://schemas.microsoft.com/office/drawing/2014/main" id="{58E8F747-DD4F-41C6-99C6-05ECD92F9FE7}"/>
              </a:ext>
            </a:extLst>
          </p:cNvPr>
          <p:cNvCxnSpPr>
            <a:cxnSpLocks/>
          </p:cNvCxnSpPr>
          <p:nvPr/>
        </p:nvCxnSpPr>
        <p:spPr>
          <a:xfrm>
            <a:off x="1181100" y="95250"/>
            <a:ext cx="0" cy="816317"/>
          </a:xfrm>
          <a:prstGeom prst="line">
            <a:avLst/>
          </a:prstGeom>
          <a:ln w="19050">
            <a:solidFill>
              <a:srgbClr val="51AF69"/>
            </a:solidFill>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2AF0BE56-CEEF-4BD6-8DD0-6FD53D39895B}"/>
              </a:ext>
            </a:extLst>
          </p:cNvPr>
          <p:cNvSpPr txBox="1"/>
          <p:nvPr/>
        </p:nvSpPr>
        <p:spPr>
          <a:xfrm>
            <a:off x="2052695" y="2844225"/>
            <a:ext cx="6315075" cy="1323439"/>
          </a:xfrm>
          <a:prstGeom prst="rect">
            <a:avLst/>
          </a:prstGeom>
          <a:noFill/>
        </p:spPr>
        <p:txBody>
          <a:bodyPr wrap="square" rtlCol="0">
            <a:spAutoFit/>
          </a:bodyPr>
          <a:lstStyle/>
          <a:p>
            <a:r>
              <a:rPr lang="es-MX" sz="8000" dirty="0">
                <a:solidFill>
                  <a:srgbClr val="003462"/>
                </a:solidFill>
                <a:latin typeface="Segoe UI" panose="020B0502040204020203" pitchFamily="34" charset="0"/>
                <a:cs typeface="Segoe UI" panose="020B0502040204020203" pitchFamily="34" charset="0"/>
              </a:rPr>
              <a:t>Demo</a:t>
            </a:r>
          </a:p>
        </p:txBody>
      </p:sp>
    </p:spTree>
    <p:extLst>
      <p:ext uri="{BB962C8B-B14F-4D97-AF65-F5344CB8AC3E}">
        <p14:creationId xmlns:p14="http://schemas.microsoft.com/office/powerpoint/2010/main" val="25913010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E5666E96-214C-4A5C-86E4-08EA44CFDE1E}"/>
              </a:ext>
            </a:extLst>
          </p:cNvPr>
          <p:cNvSpPr/>
          <p:nvPr/>
        </p:nvSpPr>
        <p:spPr>
          <a:xfrm>
            <a:off x="-79130" y="-266700"/>
            <a:ext cx="12566406" cy="7543800"/>
          </a:xfrm>
          <a:prstGeom prst="rect">
            <a:avLst/>
          </a:prstGeom>
          <a:solidFill>
            <a:srgbClr val="0034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Elipse 13">
            <a:extLst>
              <a:ext uri="{FF2B5EF4-FFF2-40B4-BE49-F238E27FC236}">
                <a16:creationId xmlns:a16="http://schemas.microsoft.com/office/drawing/2014/main" id="{DB9279DC-E64C-4E31-917D-A71B6F465241}"/>
              </a:ext>
            </a:extLst>
          </p:cNvPr>
          <p:cNvSpPr/>
          <p:nvPr/>
        </p:nvSpPr>
        <p:spPr>
          <a:xfrm>
            <a:off x="-3002106" y="-1037726"/>
            <a:ext cx="7123495" cy="856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Imagen 14" descr="Imagen que contiene espejo, persona&#10;&#10;Descripción generada con confianza alta">
            <a:extLst>
              <a:ext uri="{FF2B5EF4-FFF2-40B4-BE49-F238E27FC236}">
                <a16:creationId xmlns:a16="http://schemas.microsoft.com/office/drawing/2014/main" id="{C4FF3CA6-AF6B-4EEF-83BC-B95CA1279F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361" y="1283676"/>
            <a:ext cx="3920173" cy="3920173"/>
          </a:xfrm>
          <a:prstGeom prst="rect">
            <a:avLst/>
          </a:prstGeom>
        </p:spPr>
      </p:pic>
      <p:sp>
        <p:nvSpPr>
          <p:cNvPr id="16" name="CuadroTexto 15">
            <a:extLst>
              <a:ext uri="{FF2B5EF4-FFF2-40B4-BE49-F238E27FC236}">
                <a16:creationId xmlns:a16="http://schemas.microsoft.com/office/drawing/2014/main" id="{1AF7570E-8381-4523-BB08-2E6094F42D43}"/>
              </a:ext>
            </a:extLst>
          </p:cNvPr>
          <p:cNvSpPr txBox="1"/>
          <p:nvPr/>
        </p:nvSpPr>
        <p:spPr>
          <a:xfrm>
            <a:off x="4913075" y="2412764"/>
            <a:ext cx="6315075" cy="830997"/>
          </a:xfrm>
          <a:prstGeom prst="rect">
            <a:avLst/>
          </a:prstGeom>
          <a:noFill/>
        </p:spPr>
        <p:txBody>
          <a:bodyPr wrap="square" rtlCol="0">
            <a:spAutoFit/>
          </a:bodyPr>
          <a:lstStyle/>
          <a:p>
            <a:pPr algn="ctr"/>
            <a:r>
              <a:rPr lang="es-MX" sz="4800" dirty="0">
                <a:solidFill>
                  <a:schemeClr val="bg1"/>
                </a:solidFill>
                <a:latin typeface="Segoe UI" panose="020B0502040204020203" pitchFamily="34" charset="0"/>
                <a:cs typeface="Segoe UI" panose="020B0502040204020203" pitchFamily="34" charset="0"/>
              </a:rPr>
              <a:t>Q &amp; A</a:t>
            </a:r>
          </a:p>
        </p:txBody>
      </p:sp>
      <p:pic>
        <p:nvPicPr>
          <p:cNvPr id="6" name="Imagen 5" descr="Imagen que contiene reloj, laptop, computadora&#10;&#10;Descripción generada automáticamente">
            <a:extLst>
              <a:ext uri="{FF2B5EF4-FFF2-40B4-BE49-F238E27FC236}">
                <a16:creationId xmlns:a16="http://schemas.microsoft.com/office/drawing/2014/main" id="{D48D8EDC-8D56-410A-A031-748473CAA856}"/>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8981627" y="0"/>
            <a:ext cx="3210373" cy="638264"/>
          </a:xfrm>
          <a:prstGeom prst="rect">
            <a:avLst/>
          </a:prstGeom>
        </p:spPr>
      </p:pic>
    </p:spTree>
    <p:extLst>
      <p:ext uri="{BB962C8B-B14F-4D97-AF65-F5344CB8AC3E}">
        <p14:creationId xmlns:p14="http://schemas.microsoft.com/office/powerpoint/2010/main" val="790583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uadroTexto 15">
            <a:extLst>
              <a:ext uri="{FF2B5EF4-FFF2-40B4-BE49-F238E27FC236}">
                <a16:creationId xmlns:a16="http://schemas.microsoft.com/office/drawing/2014/main" id="{1AF7570E-8381-4523-BB08-2E6094F42D43}"/>
              </a:ext>
            </a:extLst>
          </p:cNvPr>
          <p:cNvSpPr txBox="1"/>
          <p:nvPr/>
        </p:nvSpPr>
        <p:spPr>
          <a:xfrm>
            <a:off x="3785327" y="5473623"/>
            <a:ext cx="1198909" cy="1115415"/>
          </a:xfrm>
          <a:prstGeom prst="rect">
            <a:avLst/>
          </a:prstGeom>
        </p:spPr>
        <p:txBody>
          <a:bodyPr vert="horz" lIns="91440" tIns="45720" rIns="91440" bIns="45720" rtlCol="0" anchor="b">
            <a:normAutofit fontScale="70000" lnSpcReduction="20000"/>
          </a:bodyPr>
          <a:lstStyle/>
          <a:p>
            <a:pPr>
              <a:lnSpc>
                <a:spcPct val="90000"/>
              </a:lnSpc>
              <a:spcBef>
                <a:spcPct val="0"/>
              </a:spcBef>
              <a:spcAft>
                <a:spcPts val="600"/>
              </a:spcAft>
            </a:pPr>
            <a:r>
              <a:rPr lang="en-US" sz="6000" kern="1200" dirty="0">
                <a:solidFill>
                  <a:schemeClr val="tx1"/>
                </a:solidFill>
                <a:latin typeface="+mj-lt"/>
                <a:ea typeface="+mj-ea"/>
                <a:cs typeface="+mj-cs"/>
              </a:rPr>
              <a:t>Tour  </a:t>
            </a:r>
          </a:p>
        </p:txBody>
      </p:sp>
      <p:pic>
        <p:nvPicPr>
          <p:cNvPr id="2052" name="Picture 4" descr="Generador de Códigos QR Codes">
            <a:extLst>
              <a:ext uri="{FF2B5EF4-FFF2-40B4-BE49-F238E27FC236}">
                <a16:creationId xmlns:a16="http://schemas.microsoft.com/office/drawing/2014/main" id="{9F10B897-EBBE-49CE-BAFA-29F79479A70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58375" y="1669360"/>
            <a:ext cx="2333625" cy="2333625"/>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B38E58"/>
            </a:solidFill>
          </a:ln>
        </p:spPr>
        <p:style>
          <a:lnRef idx="1">
            <a:schemeClr val="accent1"/>
          </a:lnRef>
          <a:fillRef idx="0">
            <a:schemeClr val="accent1"/>
          </a:fillRef>
          <a:effectRef idx="0">
            <a:schemeClr val="accent1"/>
          </a:effectRef>
          <a:fontRef idx="minor">
            <a:schemeClr val="tx1"/>
          </a:fontRef>
        </p:style>
      </p:cxnSp>
      <p:pic>
        <p:nvPicPr>
          <p:cNvPr id="18" name="Imagen 17" descr="Imagen que contiene reloj, laptop, computadora&#10;&#10;Descripción generada automáticamente">
            <a:extLst>
              <a:ext uri="{FF2B5EF4-FFF2-40B4-BE49-F238E27FC236}">
                <a16:creationId xmlns:a16="http://schemas.microsoft.com/office/drawing/2014/main" id="{4DA50683-E555-4A40-B6F2-3EE4CC61A9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4236" y="5894271"/>
            <a:ext cx="3210373" cy="638264"/>
          </a:xfrm>
          <a:prstGeom prst="rect">
            <a:avLst/>
          </a:prstGeom>
        </p:spPr>
      </p:pic>
      <p:pic>
        <p:nvPicPr>
          <p:cNvPr id="2" name="Imagen 1">
            <a:extLst>
              <a:ext uri="{FF2B5EF4-FFF2-40B4-BE49-F238E27FC236}">
                <a16:creationId xmlns:a16="http://schemas.microsoft.com/office/drawing/2014/main" id="{0F1FE077-9AEB-406A-B58D-00D59E55BAB3}"/>
              </a:ext>
            </a:extLst>
          </p:cNvPr>
          <p:cNvPicPr>
            <a:picLocks noChangeAspect="1"/>
          </p:cNvPicPr>
          <p:nvPr/>
        </p:nvPicPr>
        <p:blipFill>
          <a:blip r:embed="rId4"/>
          <a:stretch>
            <a:fillRect/>
          </a:stretch>
        </p:blipFill>
        <p:spPr>
          <a:xfrm>
            <a:off x="335238" y="198725"/>
            <a:ext cx="4587441" cy="5274896"/>
          </a:xfrm>
          <a:prstGeom prst="rect">
            <a:avLst/>
          </a:prstGeom>
        </p:spPr>
      </p:pic>
      <p:pic>
        <p:nvPicPr>
          <p:cNvPr id="3" name="Imagen 2">
            <a:extLst>
              <a:ext uri="{FF2B5EF4-FFF2-40B4-BE49-F238E27FC236}">
                <a16:creationId xmlns:a16="http://schemas.microsoft.com/office/drawing/2014/main" id="{CF263A70-1E66-4B32-9915-26EA2754B768}"/>
              </a:ext>
            </a:extLst>
          </p:cNvPr>
          <p:cNvPicPr>
            <a:picLocks noChangeAspect="1"/>
          </p:cNvPicPr>
          <p:nvPr/>
        </p:nvPicPr>
        <p:blipFill>
          <a:blip r:embed="rId5"/>
          <a:stretch>
            <a:fillRect/>
          </a:stretch>
        </p:blipFill>
        <p:spPr>
          <a:xfrm>
            <a:off x="5132469" y="145037"/>
            <a:ext cx="4510911" cy="5274891"/>
          </a:xfrm>
          <a:prstGeom prst="rect">
            <a:avLst/>
          </a:prstGeom>
        </p:spPr>
      </p:pic>
    </p:spTree>
    <p:extLst>
      <p:ext uri="{BB962C8B-B14F-4D97-AF65-F5344CB8AC3E}">
        <p14:creationId xmlns:p14="http://schemas.microsoft.com/office/powerpoint/2010/main" val="107463275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FF6FD2D893A534B8E7C3E59A63DA1A4" ma:contentTypeVersion="6" ma:contentTypeDescription="Crear nuevo documento." ma:contentTypeScope="" ma:versionID="af07a98cbfac819cdee52fddcf489c0b">
  <xsd:schema xmlns:xsd="http://www.w3.org/2001/XMLSchema" xmlns:xs="http://www.w3.org/2001/XMLSchema" xmlns:p="http://schemas.microsoft.com/office/2006/metadata/properties" xmlns:ns2="e28a0b80-7bdb-41eb-b071-3fe8482e036a" targetNamespace="http://schemas.microsoft.com/office/2006/metadata/properties" ma:root="true" ma:fieldsID="27b19f16e918e4e9b476e305d8363347" ns2:_="">
    <xsd:import namespace="e28a0b80-7bdb-41eb-b071-3fe8482e036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8a0b80-7bdb-41eb-b071-3fe8482e03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9B6D66D-97BF-4520-AC89-B57167FB850F}"/>
</file>

<file path=customXml/itemProps2.xml><?xml version="1.0" encoding="utf-8"?>
<ds:datastoreItem xmlns:ds="http://schemas.openxmlformats.org/officeDocument/2006/customXml" ds:itemID="{59FF963B-2CA3-42F9-A08B-F2AF28CC1A49}"/>
</file>

<file path=customXml/itemProps3.xml><?xml version="1.0" encoding="utf-8"?>
<ds:datastoreItem xmlns:ds="http://schemas.openxmlformats.org/officeDocument/2006/customXml" ds:itemID="{755C89EB-9608-4B5A-8D99-E0E7980267E6}"/>
</file>

<file path=docProps/app.xml><?xml version="1.0" encoding="utf-8"?>
<Properties xmlns="http://schemas.openxmlformats.org/officeDocument/2006/extended-properties" xmlns:vt="http://schemas.openxmlformats.org/officeDocument/2006/docPropsVTypes">
  <TotalTime>408</TotalTime>
  <Words>773</Words>
  <Application>Microsoft Office PowerPoint</Application>
  <PresentationFormat>Panorámica</PresentationFormat>
  <Paragraphs>46</Paragraphs>
  <Slides>11</Slides>
  <Notes>5</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11</vt:i4>
      </vt:variant>
    </vt:vector>
  </HeadingPairs>
  <TitlesOfParts>
    <vt:vector size="17" baseType="lpstr">
      <vt:lpstr>Arial</vt:lpstr>
      <vt:lpstr>Calibri</vt:lpstr>
      <vt:lpstr>Calibri Light</vt:lpstr>
      <vt:lpstr>Segoe UI</vt:lpstr>
      <vt:lpstr>Tema de Office</vt:lpstr>
      <vt:lpstr>3_Custom Design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José Ramírez</dc:creator>
  <cp:lastModifiedBy>Gilberto Sosa Tapia</cp:lastModifiedBy>
  <cp:revision>12</cp:revision>
  <dcterms:created xsi:type="dcterms:W3CDTF">2019-10-16T17:00:01Z</dcterms:created>
  <dcterms:modified xsi:type="dcterms:W3CDTF">2019-10-17T21:46:30Z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0x0101004FF6FD2D893A534B8E7C3E59A63DA1A4</vt:lpwstr>
  </property>
</Properties>
</file>