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19"/>
  </p:notesMasterIdLst>
  <p:sldIdLst>
    <p:sldId id="258" r:id="rId3"/>
    <p:sldId id="2703" r:id="rId4"/>
    <p:sldId id="2702" r:id="rId5"/>
    <p:sldId id="2705" r:id="rId6"/>
    <p:sldId id="257" r:id="rId7"/>
    <p:sldId id="2708" r:id="rId8"/>
    <p:sldId id="2710" r:id="rId9"/>
    <p:sldId id="2711" r:id="rId10"/>
    <p:sldId id="2712" r:id="rId11"/>
    <p:sldId id="2713" r:id="rId12"/>
    <p:sldId id="2706" r:id="rId13"/>
    <p:sldId id="2707" r:id="rId14"/>
    <p:sldId id="2709" r:id="rId15"/>
    <p:sldId id="261" r:id="rId16"/>
    <p:sldId id="259" r:id="rId17"/>
    <p:sldId id="2704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2"/>
    <a:srgbClr val="51A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5053D-962D-4F4A-AFA5-8BE1EBFF21D7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BF25B-57FB-43A9-B78F-233D5AF05C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6721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Imagen que contiene persona, árbol, mujer, teléfono móvil&#10;&#10;Descripción generada con confianza muy alta">
            <a:extLst>
              <a:ext uri="{FF2B5EF4-FFF2-40B4-BE49-F238E27FC236}">
                <a16:creationId xmlns:a16="http://schemas.microsoft.com/office/drawing/2014/main" id="{F1103687-A66C-4D45-B481-48AD866AA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8A90BB6-83BF-49EA-9D37-FFEE03632F60}"/>
              </a:ext>
            </a:extLst>
          </p:cNvPr>
          <p:cNvSpPr/>
          <p:nvPr userDrawn="1"/>
        </p:nvSpPr>
        <p:spPr>
          <a:xfrm>
            <a:off x="152400" y="133350"/>
            <a:ext cx="11887200" cy="6553200"/>
          </a:xfrm>
          <a:prstGeom prst="rect">
            <a:avLst/>
          </a:prstGeom>
          <a:solidFill>
            <a:schemeClr val="accent6">
              <a:alpha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6A1482-B16D-4359-83FD-D69A4A739C85}"/>
              </a:ext>
            </a:extLst>
          </p:cNvPr>
          <p:cNvSpPr txBox="1"/>
          <p:nvPr userDrawn="1"/>
        </p:nvSpPr>
        <p:spPr>
          <a:xfrm>
            <a:off x="2938460" y="3987939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Ponencia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05406FD-7DBE-437C-BC5B-B85152EA5537}"/>
              </a:ext>
            </a:extLst>
          </p:cNvPr>
          <p:cNvSpPr/>
          <p:nvPr userDrawn="1"/>
        </p:nvSpPr>
        <p:spPr>
          <a:xfrm rot="5400000">
            <a:off x="6073139" y="-1467166"/>
            <a:ext cx="45719" cy="9820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57006AD-E5DD-4A92-BB1B-786AB7670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163" y="1829664"/>
            <a:ext cx="7459673" cy="13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5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28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DAF300-4DAB-4D75-8598-B5541F44C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788614B-0E02-43DB-845A-9C179944E04C}"/>
              </a:ext>
            </a:extLst>
          </p:cNvPr>
          <p:cNvCxnSpPr>
            <a:cxnSpLocks/>
          </p:cNvCxnSpPr>
          <p:nvPr userDrawn="1"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744E2C9-429F-4556-B96B-FCBA5F1F6C2E}"/>
              </a:ext>
            </a:extLst>
          </p:cNvPr>
          <p:cNvSpPr txBox="1"/>
          <p:nvPr userDrawn="1"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5032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4BFA24C-23C8-497D-96B2-9EA813ACF873}"/>
              </a:ext>
            </a:extLst>
          </p:cNvPr>
          <p:cNvSpPr/>
          <p:nvPr userDrawn="1"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56A6618-EC36-4E5C-8AF0-27ABC18C9531}"/>
              </a:ext>
            </a:extLst>
          </p:cNvPr>
          <p:cNvSpPr/>
          <p:nvPr userDrawn="1"/>
        </p:nvSpPr>
        <p:spPr>
          <a:xfrm>
            <a:off x="-3161597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BD3D51C7-DE22-49A5-8694-9429D5804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130" y="1283676"/>
            <a:ext cx="3920173" cy="392017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77829EB-8F4A-438D-A62C-EB0715E5E322}"/>
              </a:ext>
            </a:extLst>
          </p:cNvPr>
          <p:cNvSpPr txBox="1"/>
          <p:nvPr userDrawn="1"/>
        </p:nvSpPr>
        <p:spPr>
          <a:xfrm>
            <a:off x="5072566" y="3075057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Sección</a:t>
            </a:r>
          </a:p>
        </p:txBody>
      </p:sp>
    </p:spTree>
    <p:extLst>
      <p:ext uri="{BB962C8B-B14F-4D97-AF65-F5344CB8AC3E}">
        <p14:creationId xmlns:p14="http://schemas.microsoft.com/office/powerpoint/2010/main" val="214456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24BB-AC42-49E4-B777-CA81F533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FE608C-BAA2-4211-A7CF-0849EB698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C8679-F33F-4664-B92E-48E033107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E5DF8D-E427-4363-8634-A40F5D980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C49E01-32EE-4738-8BA6-E126083F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EF2E95-C7FE-41F0-9D0C-7BC99824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035611-5579-4291-97F8-8A67AB99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EA6E72-3B69-4F91-BF39-2B56C7C9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74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92AC6-1B12-45F8-826E-B1C88236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EBDC6B-1FC0-4016-8731-96045394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FE167F-F87E-4991-BC36-79C98C9E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13ACB5-7796-420E-9719-60B6E91A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30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B838D1-9F3D-449E-B9E1-0C39D069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F668C5-AC11-488C-9037-55172E0C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42F95B-ECE3-43ED-8E16-2333E1DB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21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1EE55-B0AD-4BBF-A740-3E1C2B70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709441-3C4D-4044-AA0E-4458E297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AB3CB3-8E95-4EC9-ACFB-58D9BAD8E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641D5A-BF25-4F47-A06D-CB200637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25ABA9-D22C-4318-9D85-5F3A2187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11FE0-2D57-4FC2-A9B0-88DF3858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5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292D-BCC1-437C-8135-1BAB8354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93388C-59C8-4389-A416-7FEC797E6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7D05D8-897B-41BB-B737-47641009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8A65EA-85AE-4380-851A-9FAC517B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FCED34-99BF-475E-ACF6-5C7DF2B3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6AEE50-AD08-4A99-A131-CB48B0A7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95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9A73-4AE6-4125-96E5-22F8B8C1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04B022-081C-4AB0-92B5-EAD0213C9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150187-5562-4AD1-9FFE-DB6E49E3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0D1184-7C67-4F51-A6E7-89EE5848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DAC4BF-1107-4DE0-807E-F584B0CA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38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685126-5343-452F-B809-4E4354BBA0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66FC4C-D61A-4BE4-A6DF-E39D353FA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FF89ED-6143-4827-8D0F-2A4C34D7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EB7680-0316-4CE7-B51C-273AB451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D2D25-E577-4E6A-B9BF-F20D033E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392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942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38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A4FC1-1397-4AF8-9A5C-225A60AAF05B}" type="datetimeFigureOut">
              <a:rPr lang="es-MX" smtClean="0"/>
              <a:t>18/10/2019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717C-C1E5-4823-937E-42FAD24FAAA8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1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1.png"/><Relationship Id="rId3" Type="http://schemas.openxmlformats.org/officeDocument/2006/relationships/image" Target="../media/image27.jpe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image" Target="../media/image3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8.png"/><Relationship Id="rId5" Type="http://schemas.openxmlformats.org/officeDocument/2006/relationships/image" Target="../media/image29.png"/><Relationship Id="rId15" Type="http://schemas.openxmlformats.org/officeDocument/2006/relationships/image" Target="../media/image35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jpe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image" Target="../media/image19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unta de trabajo">
            <a:extLst>
              <a:ext uri="{FF2B5EF4-FFF2-40B4-BE49-F238E27FC236}">
                <a16:creationId xmlns:a16="http://schemas.microsoft.com/office/drawing/2014/main" id="{AEED1152-54AB-4377-81BE-2D2E1B46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56"/>
            <a:ext cx="12206288" cy="68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05B1AB-5085-489E-AF49-417F250417AD}"/>
              </a:ext>
            </a:extLst>
          </p:cNvPr>
          <p:cNvSpPr txBox="1"/>
          <p:nvPr/>
        </p:nvSpPr>
        <p:spPr>
          <a:xfrm>
            <a:off x="0" y="3429000"/>
            <a:ext cx="12006470" cy="1446550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4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Integra tus aplicaciones Dynamics sin escribir código </a:t>
            </a:r>
          </a:p>
        </p:txBody>
      </p:sp>
      <p:pic>
        <p:nvPicPr>
          <p:cNvPr id="1030" name="Picture 6" descr="Resultado de imagen para microsoft dynamics 365 logo png">
            <a:extLst>
              <a:ext uri="{FF2B5EF4-FFF2-40B4-BE49-F238E27FC236}">
                <a16:creationId xmlns:a16="http://schemas.microsoft.com/office/drawing/2014/main" id="{03F72706-4A55-4784-9D1C-28E78D25C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-3733"/>
            <a:ext cx="3757613" cy="93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impressions365 logo">
            <a:extLst>
              <a:ext uri="{FF2B5EF4-FFF2-40B4-BE49-F238E27FC236}">
                <a16:creationId xmlns:a16="http://schemas.microsoft.com/office/drawing/2014/main" id="{9C05D8DE-9ED3-4B1C-AE3A-5901516E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302" y="-110095"/>
            <a:ext cx="4133375" cy="10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F0572D6-80CC-428A-B279-E784FF53BD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29"/>
          <a:stretch/>
        </p:blipFill>
        <p:spPr>
          <a:xfrm>
            <a:off x="9841158" y="0"/>
            <a:ext cx="2350842" cy="9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5146795" y="2412764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Ernesto Chávez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6A56D3-C8DF-4925-B287-A2F9AD30F5EC}"/>
              </a:ext>
            </a:extLst>
          </p:cNvPr>
          <p:cNvSpPr txBox="1"/>
          <p:nvPr/>
        </p:nvSpPr>
        <p:spPr>
          <a:xfrm>
            <a:off x="5146795" y="3647957"/>
            <a:ext cx="62548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Innovación y Desarrollo Axentit.</a:t>
            </a:r>
          </a:p>
          <a:p>
            <a:pPr algn="ctr"/>
            <a:endParaRPr lang="es-MX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@</a:t>
            </a:r>
            <a:r>
              <a:rPr lang="es-MX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ErnestoSoad</a:t>
            </a:r>
            <a:endParaRPr lang="es-MX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MX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ernesto</a:t>
            </a:r>
            <a:r>
              <a:rPr lang="es-MX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-chavez-o</a:t>
            </a:r>
          </a:p>
        </p:txBody>
      </p:sp>
      <p:pic>
        <p:nvPicPr>
          <p:cNvPr id="3" name="Imagen 2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A8897EAB-5B03-43A7-8659-487AE654652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367" y="-167676"/>
            <a:ext cx="3210373" cy="638264"/>
          </a:xfrm>
          <a:prstGeom prst="rect">
            <a:avLst/>
          </a:prstGeom>
        </p:spPr>
      </p:pic>
      <p:pic>
        <p:nvPicPr>
          <p:cNvPr id="1028" name="Picture 4" descr="Resultado de imagen para twitter t logo">
            <a:extLst>
              <a:ext uri="{FF2B5EF4-FFF2-40B4-BE49-F238E27FC236}">
                <a16:creationId xmlns:a16="http://schemas.microsoft.com/office/drawing/2014/main" id="{6198F769-C786-425D-9F5C-C0CD96731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589" y="4433158"/>
            <a:ext cx="892821" cy="89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n para linkedin logo">
            <a:extLst>
              <a:ext uri="{FF2B5EF4-FFF2-40B4-BE49-F238E27FC236}">
                <a16:creationId xmlns:a16="http://schemas.microsoft.com/office/drawing/2014/main" id="{488399FD-7239-46F7-930E-2CAE0DBAE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167" y="5071609"/>
            <a:ext cx="892822" cy="89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45218F-468C-447C-A374-4E5039A547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07372" y="1159820"/>
            <a:ext cx="3971925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9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Agenda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1181100" y="1338470"/>
            <a:ext cx="7976151" cy="4931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dirty="0"/>
              <a:t>Vista General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dirty="0"/>
              <a:t>Fuentes de información y Destinos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dirty="0"/>
              <a:t>Recursos.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dirty="0"/>
              <a:t>Demo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dirty="0"/>
              <a:t>Q &amp; A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2570146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¿Para quién es </a:t>
              </a:r>
              <a:r>
                <a:rPr lang="es-MX" sz="3200" dirty="0" err="1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SmartConnect</a:t>
              </a:r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?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296600" y="1228932"/>
            <a:ext cx="116708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/>
              <a:t>El uso de esta herramienta está recomendado para todos aquellos que sean administradores de algún ERP y/o CRM de igual forma para desarrolladores y personal de TI, ya que </a:t>
            </a:r>
            <a:r>
              <a:rPr lang="es-MX" sz="3200" dirty="0" err="1"/>
              <a:t>SmartConnect</a:t>
            </a:r>
            <a:r>
              <a:rPr lang="es-MX" sz="3200" dirty="0"/>
              <a:t> proporciona una manera segura y confiable de conectar nuestros sistemas de negocios y garantizar el correcto manejo de la información más compleja que pudiera manejar y no limitar la flexibilidad de su software</a:t>
            </a:r>
          </a:p>
        </p:txBody>
      </p:sp>
      <p:pic>
        <p:nvPicPr>
          <p:cNvPr id="10" name="Picture 2" descr="Resultado de imagen para flexibilidad del software">
            <a:extLst>
              <a:ext uri="{FF2B5EF4-FFF2-40B4-BE49-F238E27FC236}">
                <a16:creationId xmlns:a16="http://schemas.microsoft.com/office/drawing/2014/main" id="{F5A6CD93-CF57-4B43-B081-749A833C1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703" y="4209160"/>
            <a:ext cx="2981741" cy="255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35662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¿Qué es </a:t>
              </a:r>
              <a:r>
                <a:rPr lang="es-MX" sz="3200" dirty="0" err="1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SmartConnect</a:t>
              </a:r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?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296600" y="1228932"/>
            <a:ext cx="11670807" cy="373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Es un conjunto de herramientas que sirven para integrar, migrar y generar prácticamente cualquier origen con Dynamics 365,Business Central y más, de manera sencilla.</a:t>
            </a:r>
          </a:p>
          <a:p>
            <a:pPr algn="just"/>
            <a:endParaRPr lang="es-MX" sz="2400" dirty="0"/>
          </a:p>
          <a:p>
            <a:pPr marL="685800" lvl="1" indent="-457200" algn="just">
              <a:buFont typeface="Arial" panose="020B0604020202020204" pitchFamily="34" charset="0"/>
              <a:buChar char="•"/>
            </a:pPr>
            <a:r>
              <a:rPr lang="es-MX" sz="2400" dirty="0"/>
              <a:t>Integra en cualquier lugar.</a:t>
            </a:r>
          </a:p>
          <a:p>
            <a:pPr marL="685800" lvl="1" indent="-457200" algn="just">
              <a:buFont typeface="Arial" panose="020B0604020202020204" pitchFamily="34" charset="0"/>
              <a:buChar char="•"/>
            </a:pPr>
            <a:r>
              <a:rPr lang="es-MX" sz="2400" dirty="0"/>
              <a:t>Importa/ Exporta en una gran variedad de destinos.</a:t>
            </a:r>
          </a:p>
          <a:p>
            <a:pPr marL="685800" lvl="1" indent="-457200" algn="just">
              <a:buFont typeface="Arial" panose="020B0604020202020204" pitchFamily="34" charset="0"/>
              <a:buChar char="•"/>
            </a:pPr>
            <a:r>
              <a:rPr lang="es-MX" sz="2400" dirty="0"/>
              <a:t>Transforma información.</a:t>
            </a:r>
          </a:p>
          <a:p>
            <a:pPr marL="685800" lvl="1" indent="-457200" algn="just">
              <a:buFont typeface="Arial" panose="020B0604020202020204" pitchFamily="34" charset="0"/>
              <a:buChar char="•"/>
            </a:pPr>
            <a:r>
              <a:rPr lang="es-MX" sz="2400" dirty="0"/>
              <a:t>Programación de tiempos que se ajusten a sus necesidades.</a:t>
            </a:r>
          </a:p>
          <a:p>
            <a:pPr marL="685800" lvl="1" indent="-457200" algn="just">
              <a:buFont typeface="Arial" panose="020B0604020202020204" pitchFamily="34" charset="0"/>
              <a:buChar char="•"/>
            </a:pPr>
            <a:r>
              <a:rPr lang="es-MX" sz="2400" dirty="0"/>
              <a:t>Ejecución en cualquier aplicación.</a:t>
            </a:r>
          </a:p>
          <a:p>
            <a:pPr>
              <a:lnSpc>
                <a:spcPct val="300000"/>
              </a:lnSpc>
            </a:pPr>
            <a:endParaRPr lang="es-MX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155CC6-C7D1-4626-A3B5-E7D8970BE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10" y="4903519"/>
            <a:ext cx="2769705" cy="725549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E9844C4C-BE7B-4932-A135-20897EB8B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890" y="4696448"/>
            <a:ext cx="1139689" cy="113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6307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Aplicación</a:t>
              </a:r>
            </a:p>
          </p:txBody>
        </p:sp>
      </p:grpSp>
      <p:pic>
        <p:nvPicPr>
          <p:cNvPr id="12" name="Picture 11" descr="Resultado de imagen para software">
            <a:extLst>
              <a:ext uri="{FF2B5EF4-FFF2-40B4-BE49-F238E27FC236}">
                <a16:creationId xmlns:a16="http://schemas.microsoft.com/office/drawing/2014/main" id="{0DC232E2-58C7-4DAA-8575-D15345AF7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835" y="2462333"/>
            <a:ext cx="2212328" cy="210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E4E00D22-11EF-4FB0-BE91-16C1E09F5606}"/>
              </a:ext>
            </a:extLst>
          </p:cNvPr>
          <p:cNvCxnSpPr>
            <a:cxnSpLocks/>
          </p:cNvCxnSpPr>
          <p:nvPr/>
        </p:nvCxnSpPr>
        <p:spPr>
          <a:xfrm>
            <a:off x="2930728" y="2055520"/>
            <a:ext cx="1843026" cy="112500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BA53E7D3-23E9-4D31-9DD4-ACE9A841C115}"/>
              </a:ext>
            </a:extLst>
          </p:cNvPr>
          <p:cNvCxnSpPr>
            <a:cxnSpLocks/>
          </p:cNvCxnSpPr>
          <p:nvPr/>
        </p:nvCxnSpPr>
        <p:spPr>
          <a:xfrm rot="10800000" flipV="1">
            <a:off x="7458848" y="1881809"/>
            <a:ext cx="1857430" cy="129871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287B9309-1357-4CFD-B628-7C6C65F150DB}"/>
              </a:ext>
            </a:extLst>
          </p:cNvPr>
          <p:cNvCxnSpPr>
            <a:cxnSpLocks/>
          </p:cNvCxnSpPr>
          <p:nvPr/>
        </p:nvCxnSpPr>
        <p:spPr>
          <a:xfrm flipV="1">
            <a:off x="2875722" y="3896140"/>
            <a:ext cx="1865089" cy="137822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B2BA5D55-385C-4B9C-8E79-ED175ECF02D6}"/>
              </a:ext>
            </a:extLst>
          </p:cNvPr>
          <p:cNvCxnSpPr>
            <a:cxnSpLocks/>
          </p:cNvCxnSpPr>
          <p:nvPr/>
        </p:nvCxnSpPr>
        <p:spPr>
          <a:xfrm rot="10800000">
            <a:off x="7458848" y="3896142"/>
            <a:ext cx="1857430" cy="128545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A8AEDF0-D600-4ACE-98AB-2E1DFA18871F}"/>
              </a:ext>
            </a:extLst>
          </p:cNvPr>
          <p:cNvSpPr txBox="1"/>
          <p:nvPr/>
        </p:nvSpPr>
        <p:spPr>
          <a:xfrm>
            <a:off x="707982" y="1240825"/>
            <a:ext cx="1616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WEB</a:t>
            </a:r>
            <a:r>
              <a:rPr lang="es-MX" dirty="0"/>
              <a:t> SERVICES</a:t>
            </a:r>
          </a:p>
        </p:txBody>
      </p:sp>
      <p:pic>
        <p:nvPicPr>
          <p:cNvPr id="19" name="Picture 8" descr="Resultado de imagen para excel logo">
            <a:extLst>
              <a:ext uri="{FF2B5EF4-FFF2-40B4-BE49-F238E27FC236}">
                <a16:creationId xmlns:a16="http://schemas.microsoft.com/office/drawing/2014/main" id="{F2D0B9EA-0FF9-4DD3-B2FD-A1A23E30A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624" y="4538871"/>
            <a:ext cx="1309264" cy="128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 descr="Resultado de imagen para sql server logo">
            <a:extLst>
              <a:ext uri="{FF2B5EF4-FFF2-40B4-BE49-F238E27FC236}">
                <a16:creationId xmlns:a16="http://schemas.microsoft.com/office/drawing/2014/main" id="{999225E0-ABD1-49E5-AA05-A1AE36C2C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09" y="4446105"/>
            <a:ext cx="1601028" cy="13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8" descr="Resultado de imagen para dynamics 365 logo">
            <a:extLst>
              <a:ext uri="{FF2B5EF4-FFF2-40B4-BE49-F238E27FC236}">
                <a16:creationId xmlns:a16="http://schemas.microsoft.com/office/drawing/2014/main" id="{0561B5B2-436A-4F34-B18E-71B1BF656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675" y="1336942"/>
            <a:ext cx="2506496" cy="94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Resultado de imagen para rest api icon">
            <a:extLst>
              <a:ext uri="{FF2B5EF4-FFF2-40B4-BE49-F238E27FC236}">
                <a16:creationId xmlns:a16="http://schemas.microsoft.com/office/drawing/2014/main" id="{D62A0523-EA7D-4FC4-B3BF-99701D9CD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537" y="1551808"/>
            <a:ext cx="1312794" cy="10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41CBC8C-6C07-478A-B840-681689C8F152}"/>
              </a:ext>
            </a:extLst>
          </p:cNvPr>
          <p:cNvCxnSpPr>
            <a:cxnSpLocks/>
          </p:cNvCxnSpPr>
          <p:nvPr/>
        </p:nvCxnSpPr>
        <p:spPr>
          <a:xfrm flipV="1">
            <a:off x="8521149" y="5897222"/>
            <a:ext cx="897526" cy="419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6" descr="Resultado de imagen para xml logo">
            <a:extLst>
              <a:ext uri="{FF2B5EF4-FFF2-40B4-BE49-F238E27FC236}">
                <a16:creationId xmlns:a16="http://schemas.microsoft.com/office/drawing/2014/main" id="{12E944DB-C383-4355-9A9F-10438A27C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57" y="5978849"/>
            <a:ext cx="604006" cy="60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71470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Fuentes de Información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296601" y="1228932"/>
            <a:ext cx="82057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err="1"/>
              <a:t>SmartConnect</a:t>
            </a:r>
            <a:r>
              <a:rPr lang="es-MX" sz="2800" dirty="0"/>
              <a:t> puede leer datos desde cualquier lugar. Los días de exportar un archivo y darle formato se han ido, podemos ir directamente a la fuente de información para obtener los datos sin la intervención humana.</a:t>
            </a:r>
            <a:endParaRPr lang="es-MX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74F591-6C61-4A6B-AE32-D828C484B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383" y="3388480"/>
            <a:ext cx="5866151" cy="3469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90A791-FB64-4B11-BD01-9B2CCEE03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4309" y="1363579"/>
            <a:ext cx="3516221" cy="549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9809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Tiempos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296602" y="1100595"/>
            <a:ext cx="56946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/>
              <a:t>Elimina el realizar tareas repetitivas manualmente.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/>
              <a:t>Optimiza tus reglas comerciales.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/>
              <a:t>Información en tiempo real.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dirty="0"/>
              <a:t>Disponibilidad de información a en base a cambios.</a:t>
            </a:r>
          </a:p>
        </p:txBody>
      </p:sp>
      <p:pic>
        <p:nvPicPr>
          <p:cNvPr id="10" name="Picture 2" descr="Resultado de imagen para automatizacion de la informacion">
            <a:extLst>
              <a:ext uri="{FF2B5EF4-FFF2-40B4-BE49-F238E27FC236}">
                <a16:creationId xmlns:a16="http://schemas.microsoft.com/office/drawing/2014/main" id="{555FBA9B-0386-4CC7-9593-A63C3C6F5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1" y="1219198"/>
            <a:ext cx="5989123" cy="474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69726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Transformación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296601" y="1100595"/>
            <a:ext cx="115585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err="1"/>
              <a:t>SmartConnect</a:t>
            </a:r>
            <a:r>
              <a:rPr lang="es-MX" sz="2800" dirty="0"/>
              <a:t> construirá integraciones sin codigo, pero no impide que los desarrolladores pasen al siguiente nivel las integraciones automatizadas. SC hace el trabajo duro y nosotros podemos hacer las solucion inteligente para completar el trabajo.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4D977F-176A-4787-934D-34AE9F456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50" y="2916477"/>
            <a:ext cx="7485011" cy="373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8732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Destinos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6432884" y="1100595"/>
            <a:ext cx="54222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/>
              <a:t>Una vez que hemos manejado la información y esta lista para su procesamiento, llévala a cualquier destino que tu operación necesite. De esta forma habremos concluido con la integración.</a:t>
            </a:r>
          </a:p>
          <a:p>
            <a:pPr algn="just"/>
            <a:endParaRPr lang="es-MX" sz="2800" dirty="0"/>
          </a:p>
        </p:txBody>
      </p:sp>
      <p:pic>
        <p:nvPicPr>
          <p:cNvPr id="10" name="Picture 2" descr="Resultado de imagen para integracion de la informacion">
            <a:extLst>
              <a:ext uri="{FF2B5EF4-FFF2-40B4-BE49-F238E27FC236}">
                <a16:creationId xmlns:a16="http://schemas.microsoft.com/office/drawing/2014/main" id="{A1A1EE17-0A63-49B5-A5C0-34DE89E9B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85" y="1100594"/>
            <a:ext cx="6175653" cy="507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89187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Capacidad </a:t>
              </a:r>
              <a:r>
                <a:rPr lang="es-MX" sz="3200" dirty="0" err="1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SmartConnect</a:t>
              </a:r>
              <a:endPara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74F23CE-9CB4-4682-8239-20392FA5BB59}"/>
              </a:ext>
            </a:extLst>
          </p:cNvPr>
          <p:cNvSpPr/>
          <p:nvPr/>
        </p:nvSpPr>
        <p:spPr>
          <a:xfrm rot="16200000">
            <a:off x="-938117" y="2228759"/>
            <a:ext cx="2697867" cy="51222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DATA SOURCES</a:t>
            </a:r>
          </a:p>
        </p:txBody>
      </p:sp>
      <p:pic>
        <p:nvPicPr>
          <p:cNvPr id="12" name="Picture 2" descr="Resultado de imagen para dynamics crm logo">
            <a:extLst>
              <a:ext uri="{FF2B5EF4-FFF2-40B4-BE49-F238E27FC236}">
                <a16:creationId xmlns:a16="http://schemas.microsoft.com/office/drawing/2014/main" id="{D684AEC2-7C89-48B9-8E69-DBEC7F9A7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028" y="1135938"/>
            <a:ext cx="882719" cy="87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database odbc logo">
            <a:extLst>
              <a:ext uri="{FF2B5EF4-FFF2-40B4-BE49-F238E27FC236}">
                <a16:creationId xmlns:a16="http://schemas.microsoft.com/office/drawing/2014/main" id="{E0150A34-E83E-400D-B282-48DE912AE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387" y="2014420"/>
            <a:ext cx="1043604" cy="104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Resultado de imagen para database oledb logo">
            <a:extLst>
              <a:ext uri="{FF2B5EF4-FFF2-40B4-BE49-F238E27FC236}">
                <a16:creationId xmlns:a16="http://schemas.microsoft.com/office/drawing/2014/main" id="{877997CD-86FA-4411-B254-32336BD4E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651" y="1135937"/>
            <a:ext cx="1700680" cy="87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sultado de imagen para excel logo">
            <a:extLst>
              <a:ext uri="{FF2B5EF4-FFF2-40B4-BE49-F238E27FC236}">
                <a16:creationId xmlns:a16="http://schemas.microsoft.com/office/drawing/2014/main" id="{47EC0F9C-8D8F-45E2-8E62-12FC559A5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538" y="3058024"/>
            <a:ext cx="775098" cy="76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Resultado de imagen para access logo">
            <a:extLst>
              <a:ext uri="{FF2B5EF4-FFF2-40B4-BE49-F238E27FC236}">
                <a16:creationId xmlns:a16="http://schemas.microsoft.com/office/drawing/2014/main" id="{65D4DCDB-FB4E-4A09-AF42-A40B3253E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204" y="1575178"/>
            <a:ext cx="775098" cy="76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Resultado de imagen para folder logo">
            <a:extLst>
              <a:ext uri="{FF2B5EF4-FFF2-40B4-BE49-F238E27FC236}">
                <a16:creationId xmlns:a16="http://schemas.microsoft.com/office/drawing/2014/main" id="{805D7B96-0730-44CD-9AE2-DF674439F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485" y="2775422"/>
            <a:ext cx="1043603" cy="10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Resultado de imagen para dynamics gp logo">
            <a:extLst>
              <a:ext uri="{FF2B5EF4-FFF2-40B4-BE49-F238E27FC236}">
                <a16:creationId xmlns:a16="http://schemas.microsoft.com/office/drawing/2014/main" id="{4812CC5B-51FB-4AAE-98FE-31F71609D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16" y="1328445"/>
            <a:ext cx="2125525" cy="49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Resultado de imagen para dynamics nav logo">
            <a:extLst>
              <a:ext uri="{FF2B5EF4-FFF2-40B4-BE49-F238E27FC236}">
                <a16:creationId xmlns:a16="http://schemas.microsoft.com/office/drawing/2014/main" id="{FE7B82FA-229F-42F8-A43B-8ACA86956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973" y="2418611"/>
            <a:ext cx="2065291" cy="53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Resultado de imagen para sql server logo">
            <a:extLst>
              <a:ext uri="{FF2B5EF4-FFF2-40B4-BE49-F238E27FC236}">
                <a16:creationId xmlns:a16="http://schemas.microsoft.com/office/drawing/2014/main" id="{4F338BDF-E03D-4D84-8D7E-BB34DA7BA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13" y="2336183"/>
            <a:ext cx="1601028" cy="129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Resultado de imagen para txt logo">
            <a:extLst>
              <a:ext uri="{FF2B5EF4-FFF2-40B4-BE49-F238E27FC236}">
                <a16:creationId xmlns:a16="http://schemas.microsoft.com/office/drawing/2014/main" id="{28D64546-85D0-48A0-B66E-F4C2D18A8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398" y="2014416"/>
            <a:ext cx="829356" cy="76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6" descr="Resultado de imagen para xml logo">
            <a:extLst>
              <a:ext uri="{FF2B5EF4-FFF2-40B4-BE49-F238E27FC236}">
                <a16:creationId xmlns:a16="http://schemas.microsoft.com/office/drawing/2014/main" id="{BB5C5BDE-5871-47DF-B92E-091D13E6E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255" y="1214251"/>
            <a:ext cx="721851" cy="72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8" descr="Resultado de imagen para dynamics 365 logo">
            <a:extLst>
              <a:ext uri="{FF2B5EF4-FFF2-40B4-BE49-F238E27FC236}">
                <a16:creationId xmlns:a16="http://schemas.microsoft.com/office/drawing/2014/main" id="{AC14E17D-7E37-403E-92AC-D43256510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973" y="1156792"/>
            <a:ext cx="2125525" cy="80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1393C5F-2E68-47EA-BEC7-EBF434753455}"/>
              </a:ext>
            </a:extLst>
          </p:cNvPr>
          <p:cNvSpPr txBox="1"/>
          <p:nvPr/>
        </p:nvSpPr>
        <p:spPr>
          <a:xfrm>
            <a:off x="5969095" y="3176774"/>
            <a:ext cx="1616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WEB</a:t>
            </a:r>
            <a:r>
              <a:rPr lang="es-MX" dirty="0"/>
              <a:t> SERVICES</a:t>
            </a:r>
          </a:p>
        </p:txBody>
      </p:sp>
      <p:pic>
        <p:nvPicPr>
          <p:cNvPr id="26" name="Picture 30" descr="Resultado de imagen para PALOMITA ROJA">
            <a:extLst>
              <a:ext uri="{FF2B5EF4-FFF2-40B4-BE49-F238E27FC236}">
                <a16:creationId xmlns:a16="http://schemas.microsoft.com/office/drawing/2014/main" id="{C343909D-31AA-4CF5-A9D4-96C0EF2D4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538" y="4409189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0" descr="Resultado de imagen para PALOMITA ROJA">
            <a:extLst>
              <a:ext uri="{FF2B5EF4-FFF2-40B4-BE49-F238E27FC236}">
                <a16:creationId xmlns:a16="http://schemas.microsoft.com/office/drawing/2014/main" id="{6BDAB756-D948-4ABF-B538-7BA057084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538" y="4818754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0" descr="Resultado de imagen para PALOMITA ROJA">
            <a:extLst>
              <a:ext uri="{FF2B5EF4-FFF2-40B4-BE49-F238E27FC236}">
                <a16:creationId xmlns:a16="http://schemas.microsoft.com/office/drawing/2014/main" id="{196F43C6-C840-4F34-A44F-358183806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05" y="5250882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F5BD51D-7E3C-4084-ADC7-CACBA75D97DD}"/>
              </a:ext>
            </a:extLst>
          </p:cNvPr>
          <p:cNvSpPr txBox="1"/>
          <p:nvPr/>
        </p:nvSpPr>
        <p:spPr>
          <a:xfrm>
            <a:off x="1654892" y="4372385"/>
            <a:ext cx="136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Tiempo Real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570973-007E-4207-A1F5-F06664CCF8F5}"/>
              </a:ext>
            </a:extLst>
          </p:cNvPr>
          <p:cNvSpPr txBox="1"/>
          <p:nvPr/>
        </p:nvSpPr>
        <p:spPr>
          <a:xfrm>
            <a:off x="1631947" y="4807240"/>
            <a:ext cx="229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Detección de Cambios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5B5706-5FB0-48E5-9F82-8596DBBC11CB}"/>
              </a:ext>
            </a:extLst>
          </p:cNvPr>
          <p:cNvSpPr txBox="1"/>
          <p:nvPr/>
        </p:nvSpPr>
        <p:spPr>
          <a:xfrm>
            <a:off x="1654892" y="5202409"/>
            <a:ext cx="229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Manual</a:t>
            </a:r>
          </a:p>
        </p:txBody>
      </p:sp>
      <p:pic>
        <p:nvPicPr>
          <p:cNvPr id="32" name="Picture 32" descr="Resultado de imagen para reloj azul icono">
            <a:extLst>
              <a:ext uri="{FF2B5EF4-FFF2-40B4-BE49-F238E27FC236}">
                <a16:creationId xmlns:a16="http://schemas.microsoft.com/office/drawing/2014/main" id="{6056B973-EFFC-4685-8683-5CBBBF34B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686" y="4405025"/>
            <a:ext cx="1145169" cy="114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Arrow: Left 32">
            <a:extLst>
              <a:ext uri="{FF2B5EF4-FFF2-40B4-BE49-F238E27FC236}">
                <a16:creationId xmlns:a16="http://schemas.microsoft.com/office/drawing/2014/main" id="{0F32BE86-5EEE-41C4-90E1-09E147AF7B0F}"/>
              </a:ext>
            </a:extLst>
          </p:cNvPr>
          <p:cNvSpPr/>
          <p:nvPr/>
        </p:nvSpPr>
        <p:spPr>
          <a:xfrm>
            <a:off x="4173692" y="4703439"/>
            <a:ext cx="893930" cy="4885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9E32C9D-0FE9-49C2-936C-0622AC932680}"/>
              </a:ext>
            </a:extLst>
          </p:cNvPr>
          <p:cNvSpPr/>
          <p:nvPr/>
        </p:nvSpPr>
        <p:spPr>
          <a:xfrm>
            <a:off x="6604919" y="4689072"/>
            <a:ext cx="927729" cy="513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5" name="Picture 34" descr="Resultado de imagen para PALOMITA ROJA">
            <a:extLst>
              <a:ext uri="{FF2B5EF4-FFF2-40B4-BE49-F238E27FC236}">
                <a16:creationId xmlns:a16="http://schemas.microsoft.com/office/drawing/2014/main" id="{5A5658A4-6C12-424F-90AE-84C04FEB2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106" y="4419269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0" descr="Resultado de imagen para PALOMITA ROJA">
            <a:extLst>
              <a:ext uri="{FF2B5EF4-FFF2-40B4-BE49-F238E27FC236}">
                <a16:creationId xmlns:a16="http://schemas.microsoft.com/office/drawing/2014/main" id="{8EB0C934-0DB3-445F-92F8-4062202FE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8" y="4807240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0" descr="Resultado de imagen para PALOMITA ROJA">
            <a:extLst>
              <a:ext uri="{FF2B5EF4-FFF2-40B4-BE49-F238E27FC236}">
                <a16:creationId xmlns:a16="http://schemas.microsoft.com/office/drawing/2014/main" id="{22EB69AF-3480-405B-AF57-770F8C34A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797" y="5239212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D316E89-191C-464E-90B8-C76FDF08F4BD}"/>
              </a:ext>
            </a:extLst>
          </p:cNvPr>
          <p:cNvSpPr txBox="1"/>
          <p:nvPr/>
        </p:nvSpPr>
        <p:spPr>
          <a:xfrm>
            <a:off x="8171822" y="4385637"/>
            <a:ext cx="2276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Llamadas Externas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96C06DF-51DF-4019-A496-56184B074CF0}"/>
              </a:ext>
            </a:extLst>
          </p:cNvPr>
          <p:cNvSpPr txBox="1"/>
          <p:nvPr/>
        </p:nvSpPr>
        <p:spPr>
          <a:xfrm>
            <a:off x="8200997" y="4745147"/>
            <a:ext cx="1542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Programación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6E30F2-4D3E-4086-9898-7A913E8536C1}"/>
              </a:ext>
            </a:extLst>
          </p:cNvPr>
          <p:cNvSpPr txBox="1"/>
          <p:nvPr/>
        </p:nvSpPr>
        <p:spPr>
          <a:xfrm>
            <a:off x="8196984" y="5225064"/>
            <a:ext cx="1910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Web Service / API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8C926B8-7B29-4565-A4DF-28D28D49DAEC}"/>
              </a:ext>
            </a:extLst>
          </p:cNvPr>
          <p:cNvSpPr/>
          <p:nvPr/>
        </p:nvSpPr>
        <p:spPr>
          <a:xfrm rot="16200000">
            <a:off x="-938117" y="5115996"/>
            <a:ext cx="2697867" cy="51222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CUANDO</a:t>
            </a:r>
          </a:p>
        </p:txBody>
      </p:sp>
    </p:spTree>
    <p:extLst>
      <p:ext uri="{BB962C8B-B14F-4D97-AF65-F5344CB8AC3E}">
        <p14:creationId xmlns:p14="http://schemas.microsoft.com/office/powerpoint/2010/main" val="371615076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Capacidad </a:t>
              </a:r>
              <a:r>
                <a:rPr lang="es-MX" sz="3200" dirty="0" err="1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SmartConnect</a:t>
              </a:r>
              <a:endPara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9890B1-A179-403B-AA72-032DDFAE15B6}"/>
              </a:ext>
            </a:extLst>
          </p:cNvPr>
          <p:cNvSpPr txBox="1">
            <a:spLocks/>
          </p:cNvSpPr>
          <p:nvPr/>
        </p:nvSpPr>
        <p:spPr>
          <a:xfrm>
            <a:off x="265043" y="1235356"/>
            <a:ext cx="1151614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2286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72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858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914400" marR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250">
                      <a:srgbClr val="1A1A1A"/>
                    </a:gs>
                    <a:gs pos="100000">
                      <a:srgbClr val="1A1A1A"/>
                    </a:gs>
                  </a:gsLst>
                  <a:lin ang="5400000" scaled="0"/>
                </a:gra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gradFill>
                <a:gsLst>
                  <a:gs pos="1250">
                    <a:srgbClr val="1A1A1A"/>
                  </a:gs>
                  <a:gs pos="100000">
                    <a:srgbClr val="1A1A1A"/>
                  </a:gs>
                </a:gsLst>
                <a:lin ang="5400000" scaled="0"/>
              </a:gra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B215AA-E8E8-4BF0-934A-2786F87B4DB9}"/>
              </a:ext>
            </a:extLst>
          </p:cNvPr>
          <p:cNvSpPr/>
          <p:nvPr/>
        </p:nvSpPr>
        <p:spPr>
          <a:xfrm rot="16200000">
            <a:off x="-755375" y="2031518"/>
            <a:ext cx="2332383" cy="51222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TRANSFORMACIÓN</a:t>
            </a:r>
          </a:p>
        </p:txBody>
      </p:sp>
      <p:pic>
        <p:nvPicPr>
          <p:cNvPr id="13" name="Picture 2" descr="Resultado de imagen para dynamics crm logo">
            <a:extLst>
              <a:ext uri="{FF2B5EF4-FFF2-40B4-BE49-F238E27FC236}">
                <a16:creationId xmlns:a16="http://schemas.microsoft.com/office/drawing/2014/main" id="{0AADEC17-505D-45D9-B954-3CBBA685F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00" y="4421065"/>
            <a:ext cx="882719" cy="87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gen para excel logo">
            <a:extLst>
              <a:ext uri="{FF2B5EF4-FFF2-40B4-BE49-F238E27FC236}">
                <a16:creationId xmlns:a16="http://schemas.microsoft.com/office/drawing/2014/main" id="{4F7A629F-432D-426C-B6D7-E52AD78E4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02" y="5833926"/>
            <a:ext cx="775098" cy="76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Resultado de imagen para dynamics gp logo">
            <a:extLst>
              <a:ext uri="{FF2B5EF4-FFF2-40B4-BE49-F238E27FC236}">
                <a16:creationId xmlns:a16="http://schemas.microsoft.com/office/drawing/2014/main" id="{17F390BC-B0DE-42DF-8FC6-7CAD80648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15" y="4373990"/>
            <a:ext cx="2125525" cy="49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Resultado de imagen para dynamics nav logo">
            <a:extLst>
              <a:ext uri="{FF2B5EF4-FFF2-40B4-BE49-F238E27FC236}">
                <a16:creationId xmlns:a16="http://schemas.microsoft.com/office/drawing/2014/main" id="{8E1B98BD-6807-41D1-A994-784F0E626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896" y="4954218"/>
            <a:ext cx="2065291" cy="53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 descr="Resultado de imagen para sql server logo">
            <a:extLst>
              <a:ext uri="{FF2B5EF4-FFF2-40B4-BE49-F238E27FC236}">
                <a16:creationId xmlns:a16="http://schemas.microsoft.com/office/drawing/2014/main" id="{EEB03294-F28A-4EA3-8272-24605359E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556" y="5102814"/>
            <a:ext cx="1601028" cy="129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2" descr="Resultado de imagen para txt logo">
            <a:extLst>
              <a:ext uri="{FF2B5EF4-FFF2-40B4-BE49-F238E27FC236}">
                <a16:creationId xmlns:a16="http://schemas.microsoft.com/office/drawing/2014/main" id="{E52C4FAA-C7B5-457F-961D-A8016EE8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070" y="4389814"/>
            <a:ext cx="829356" cy="76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6" descr="Resultado de imagen para xml logo">
            <a:extLst>
              <a:ext uri="{FF2B5EF4-FFF2-40B4-BE49-F238E27FC236}">
                <a16:creationId xmlns:a16="http://schemas.microsoft.com/office/drawing/2014/main" id="{18939314-ADC6-4175-A109-94B170436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807" y="4379640"/>
            <a:ext cx="721851" cy="72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8" descr="Resultado de imagen para dynamics 365 logo">
            <a:extLst>
              <a:ext uri="{FF2B5EF4-FFF2-40B4-BE49-F238E27FC236}">
                <a16:creationId xmlns:a16="http://schemas.microsoft.com/office/drawing/2014/main" id="{A741EFAA-7991-4F7F-B9C2-8D772123B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807" y="4178235"/>
            <a:ext cx="2125525" cy="80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5F0E1F0-99FD-43D6-9B22-751C9A7D8580}"/>
              </a:ext>
            </a:extLst>
          </p:cNvPr>
          <p:cNvSpPr txBox="1"/>
          <p:nvPr/>
        </p:nvSpPr>
        <p:spPr>
          <a:xfrm>
            <a:off x="5349802" y="5467563"/>
            <a:ext cx="1616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WEB</a:t>
            </a:r>
            <a:r>
              <a:rPr lang="es-MX" dirty="0"/>
              <a:t> SERVICES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8A879D-130E-4D4A-888F-7AF25E9D0137}"/>
              </a:ext>
            </a:extLst>
          </p:cNvPr>
          <p:cNvSpPr/>
          <p:nvPr/>
        </p:nvSpPr>
        <p:spPr>
          <a:xfrm rot="16200000">
            <a:off x="-898505" y="5116309"/>
            <a:ext cx="2697867" cy="51222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DESTINOS</a:t>
            </a:r>
          </a:p>
        </p:txBody>
      </p:sp>
      <p:pic>
        <p:nvPicPr>
          <p:cNvPr id="24" name="Picture 30" descr="Resultado de imagen para PALOMITA ROJA">
            <a:extLst>
              <a:ext uri="{FF2B5EF4-FFF2-40B4-BE49-F238E27FC236}">
                <a16:creationId xmlns:a16="http://schemas.microsoft.com/office/drawing/2014/main" id="{E182FC14-E47A-4D1A-A723-71FFE5BB9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642" y="1257636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0" descr="Resultado de imagen para PALOMITA ROJA">
            <a:extLst>
              <a:ext uri="{FF2B5EF4-FFF2-40B4-BE49-F238E27FC236}">
                <a16:creationId xmlns:a16="http://schemas.microsoft.com/office/drawing/2014/main" id="{62E2CBDC-0530-46CF-8E82-D3E27085D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785" y="1995658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0" descr="Resultado de imagen para PALOMITA ROJA">
            <a:extLst>
              <a:ext uri="{FF2B5EF4-FFF2-40B4-BE49-F238E27FC236}">
                <a16:creationId xmlns:a16="http://schemas.microsoft.com/office/drawing/2014/main" id="{EC819A43-48A5-4887-8C04-090149D64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785" y="2659630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8398B9A-7A78-41A5-9CDA-EF03D25CA5CB}"/>
              </a:ext>
            </a:extLst>
          </p:cNvPr>
          <p:cNvSpPr txBox="1"/>
          <p:nvPr/>
        </p:nvSpPr>
        <p:spPr>
          <a:xfrm>
            <a:off x="1729792" y="1224507"/>
            <a:ext cx="2492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Búsqueda de Entidades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C84598-DC75-4937-88AC-915F2024DA60}"/>
              </a:ext>
            </a:extLst>
          </p:cNvPr>
          <p:cNvSpPr txBox="1"/>
          <p:nvPr/>
        </p:nvSpPr>
        <p:spPr>
          <a:xfrm>
            <a:off x="1709323" y="1922051"/>
            <a:ext cx="229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Campos Calculados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DC861D-5D9D-4251-A2D2-753E59F12825}"/>
              </a:ext>
            </a:extLst>
          </p:cNvPr>
          <p:cNvSpPr txBox="1"/>
          <p:nvPr/>
        </p:nvSpPr>
        <p:spPr>
          <a:xfrm>
            <a:off x="1691601" y="2596223"/>
            <a:ext cx="229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Búsquedas SQL</a:t>
            </a:r>
          </a:p>
        </p:txBody>
      </p:sp>
      <p:pic>
        <p:nvPicPr>
          <p:cNvPr id="30" name="Picture 29" descr="Resultado de imagen para PALOMITA ROJA">
            <a:extLst>
              <a:ext uri="{FF2B5EF4-FFF2-40B4-BE49-F238E27FC236}">
                <a16:creationId xmlns:a16="http://schemas.microsoft.com/office/drawing/2014/main" id="{0E6C0008-43BD-412A-85B4-0A03E5A56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087" y="1198762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Resultado de imagen para PALOMITA ROJA">
            <a:extLst>
              <a:ext uri="{FF2B5EF4-FFF2-40B4-BE49-F238E27FC236}">
                <a16:creationId xmlns:a16="http://schemas.microsoft.com/office/drawing/2014/main" id="{EBA2CFAE-1EAA-45B7-964C-55CE08349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30" y="1936784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Resultado de imagen para PALOMITA ROJA">
            <a:extLst>
              <a:ext uri="{FF2B5EF4-FFF2-40B4-BE49-F238E27FC236}">
                <a16:creationId xmlns:a16="http://schemas.microsoft.com/office/drawing/2014/main" id="{EE08F546-4FDA-414A-A0D3-0371CB4AE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30" y="2600756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58EA332-CEB6-421B-9355-CA28FC248302}"/>
              </a:ext>
            </a:extLst>
          </p:cNvPr>
          <p:cNvSpPr txBox="1"/>
          <p:nvPr/>
        </p:nvSpPr>
        <p:spPr>
          <a:xfrm>
            <a:off x="5030251" y="1224507"/>
            <a:ext cx="2276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Tablas de Conversión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03ECA7D-40E3-4D1F-B533-B56F829EF5B9}"/>
              </a:ext>
            </a:extLst>
          </p:cNvPr>
          <p:cNvSpPr txBox="1"/>
          <p:nvPr/>
        </p:nvSpPr>
        <p:spPr>
          <a:xfrm>
            <a:off x="5009782" y="1877576"/>
            <a:ext cx="229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Script .NET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CC71799-CB6F-462C-B0BF-E8EE04B3D9C3}"/>
              </a:ext>
            </a:extLst>
          </p:cNvPr>
          <p:cNvSpPr txBox="1"/>
          <p:nvPr/>
        </p:nvSpPr>
        <p:spPr>
          <a:xfrm>
            <a:off x="4973466" y="2570455"/>
            <a:ext cx="229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Calculo de Columnas</a:t>
            </a:r>
          </a:p>
        </p:txBody>
      </p:sp>
      <p:pic>
        <p:nvPicPr>
          <p:cNvPr id="36" name="Picture 30" descr="Resultado de imagen para PALOMITA ROJA">
            <a:extLst>
              <a:ext uri="{FF2B5EF4-FFF2-40B4-BE49-F238E27FC236}">
                <a16:creationId xmlns:a16="http://schemas.microsoft.com/office/drawing/2014/main" id="{93DAD22F-0974-42C6-B59F-8468EC49A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580" y="2574419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6FA7B92-C538-476C-A385-89D4697BF26A}"/>
              </a:ext>
            </a:extLst>
          </p:cNvPr>
          <p:cNvSpPr txBox="1"/>
          <p:nvPr/>
        </p:nvSpPr>
        <p:spPr>
          <a:xfrm>
            <a:off x="8526950" y="2552373"/>
            <a:ext cx="229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Formulas de Fecha</a:t>
            </a:r>
          </a:p>
        </p:txBody>
      </p:sp>
      <p:pic>
        <p:nvPicPr>
          <p:cNvPr id="38" name="Picture 30" descr="Resultado de imagen para PALOMITA ROJA">
            <a:extLst>
              <a:ext uri="{FF2B5EF4-FFF2-40B4-BE49-F238E27FC236}">
                <a16:creationId xmlns:a16="http://schemas.microsoft.com/office/drawing/2014/main" id="{45D662C6-AAB7-458A-9792-43AE40820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967" y="1847795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D665187-1207-4523-9A1B-8F317E569B28}"/>
              </a:ext>
            </a:extLst>
          </p:cNvPr>
          <p:cNvSpPr txBox="1"/>
          <p:nvPr/>
        </p:nvSpPr>
        <p:spPr>
          <a:xfrm>
            <a:off x="8469511" y="1810992"/>
            <a:ext cx="2869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Validaciones Pre - Ejecución</a:t>
            </a:r>
          </a:p>
        </p:txBody>
      </p:sp>
      <p:pic>
        <p:nvPicPr>
          <p:cNvPr id="40" name="Picture 39" descr="Resultado de imagen para PALOMITA ROJA">
            <a:extLst>
              <a:ext uri="{FF2B5EF4-FFF2-40B4-BE49-F238E27FC236}">
                <a16:creationId xmlns:a16="http://schemas.microsoft.com/office/drawing/2014/main" id="{612C3FD1-3F18-4618-A72A-3F0088E85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581" y="1211188"/>
            <a:ext cx="295725" cy="2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086CA30-2D23-4187-9A93-4615A669C225}"/>
              </a:ext>
            </a:extLst>
          </p:cNvPr>
          <p:cNvSpPr txBox="1"/>
          <p:nvPr/>
        </p:nvSpPr>
        <p:spPr>
          <a:xfrm>
            <a:off x="8547419" y="1151168"/>
            <a:ext cx="2276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Mapeos Ligados</a:t>
            </a:r>
          </a:p>
        </p:txBody>
      </p:sp>
    </p:spTree>
    <p:extLst>
      <p:ext uri="{BB962C8B-B14F-4D97-AF65-F5344CB8AC3E}">
        <p14:creationId xmlns:p14="http://schemas.microsoft.com/office/powerpoint/2010/main" val="304638127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Recursos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296600" y="1228932"/>
            <a:ext cx="116708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Dynamics NAV/D365 </a:t>
            </a:r>
            <a:r>
              <a:rPr lang="en-US" sz="3200" dirty="0" err="1"/>
              <a:t>Bussiness</a:t>
            </a:r>
            <a:r>
              <a:rPr lang="en-US" sz="3200" dirty="0"/>
              <a:t> Central Connector</a:t>
            </a:r>
            <a:endParaRPr lang="es-MX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CRM Connector</a:t>
            </a:r>
            <a:endParaRPr lang="es-MX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GP Connector</a:t>
            </a:r>
            <a:endParaRPr lang="es-MX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REST Connector</a:t>
            </a:r>
            <a:endParaRPr lang="es-MX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 err="1"/>
              <a:t>SalesForce</a:t>
            </a:r>
            <a:r>
              <a:rPr lang="en-US" sz="3200" dirty="0"/>
              <a:t> Connector</a:t>
            </a:r>
            <a:endParaRPr lang="es-MX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Web Service Connector</a:t>
            </a:r>
            <a:endParaRPr lang="es-MX" sz="3200" dirty="0"/>
          </a:p>
          <a:p>
            <a:pPr algn="just"/>
            <a:endParaRPr lang="es-MX" sz="3200" dirty="0"/>
          </a:p>
        </p:txBody>
      </p:sp>
      <p:pic>
        <p:nvPicPr>
          <p:cNvPr id="9" name="Picture 2" descr="Resultado de imagen para integraciÃ³n de informaciÃ³n">
            <a:extLst>
              <a:ext uri="{FF2B5EF4-FFF2-40B4-BE49-F238E27FC236}">
                <a16:creationId xmlns:a16="http://schemas.microsoft.com/office/drawing/2014/main" id="{594813C4-8F68-429F-B313-B12BC877B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685" y="2000249"/>
            <a:ext cx="3808493" cy="380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39156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2052695" y="2844225"/>
            <a:ext cx="6315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5913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C4FF3CA6-AF6B-4EEF-83BC-B95CA1279F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1" y="1283676"/>
            <a:ext cx="3920173" cy="392017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4913075" y="2412764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 &amp; A</a:t>
            </a:r>
          </a:p>
        </p:txBody>
      </p:sp>
      <p:pic>
        <p:nvPicPr>
          <p:cNvPr id="6" name="Imagen 5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D48D8EDC-8D56-410A-A031-748473CAA85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27" y="0"/>
            <a:ext cx="3210373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83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3785327" y="5473623"/>
            <a:ext cx="1198909" cy="11154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Tour  </a:t>
            </a:r>
          </a:p>
        </p:txBody>
      </p:sp>
      <p:pic>
        <p:nvPicPr>
          <p:cNvPr id="2052" name="Picture 4" descr="Generador de Códigos QR Codes">
            <a:extLst>
              <a:ext uri="{FF2B5EF4-FFF2-40B4-BE49-F238E27FC236}">
                <a16:creationId xmlns:a16="http://schemas.microsoft.com/office/drawing/2014/main" id="{9F10B897-EBBE-49CE-BAFA-29F79479A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58375" y="1669360"/>
            <a:ext cx="2333625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B38E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 descr="Imagen que contiene reloj, laptop, computadora&#10;&#10;Descripción generada automáticamente">
            <a:extLst>
              <a:ext uri="{FF2B5EF4-FFF2-40B4-BE49-F238E27FC236}">
                <a16:creationId xmlns:a16="http://schemas.microsoft.com/office/drawing/2014/main" id="{4DA50683-E555-4A40-B6F2-3EE4CC61A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36" y="5894271"/>
            <a:ext cx="3210373" cy="6382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F1FE077-9AEB-406A-B58D-00D59E55B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38" y="198725"/>
            <a:ext cx="4587441" cy="52748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F263A70-1E66-4B32-9915-26EA2754B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469" y="145037"/>
            <a:ext cx="4510911" cy="527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327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F6FD2D893A534B8E7C3E59A63DA1A4" ma:contentTypeVersion="6" ma:contentTypeDescription="Crear nuevo documento." ma:contentTypeScope="" ma:versionID="af07a98cbfac819cdee52fddcf489c0b">
  <xsd:schema xmlns:xsd="http://www.w3.org/2001/XMLSchema" xmlns:xs="http://www.w3.org/2001/XMLSchema" xmlns:p="http://schemas.microsoft.com/office/2006/metadata/properties" xmlns:ns2="e28a0b80-7bdb-41eb-b071-3fe8482e036a" targetNamespace="http://schemas.microsoft.com/office/2006/metadata/properties" ma:root="true" ma:fieldsID="27b19f16e918e4e9b476e305d8363347" ns2:_="">
    <xsd:import namespace="e28a0b80-7bdb-41eb-b071-3fe8482e03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a0b80-7bdb-41eb-b071-3fe8482e03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3406B84-DD66-4B39-A604-3C524E987BBD}"/>
</file>

<file path=customXml/itemProps2.xml><?xml version="1.0" encoding="utf-8"?>
<ds:datastoreItem xmlns:ds="http://schemas.openxmlformats.org/officeDocument/2006/customXml" ds:itemID="{A4E5F37E-A2E1-4A3D-ADE3-40CD3F9C8069}"/>
</file>

<file path=customXml/itemProps3.xml><?xml version="1.0" encoding="utf-8"?>
<ds:datastoreItem xmlns:ds="http://schemas.openxmlformats.org/officeDocument/2006/customXml" ds:itemID="{5F68E0DE-1CC8-45EB-BB8E-DDB655A797FE}"/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387</Words>
  <Application>Microsoft Office PowerPoint</Application>
  <PresentationFormat>Widescreen</PresentationFormat>
  <Paragraphs>69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Segoe UI</vt:lpstr>
      <vt:lpstr>Segoe UI Semilight</vt:lpstr>
      <vt:lpstr>Wingdings</vt:lpstr>
      <vt:lpstr>Tema de Office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José Ramírez</dc:creator>
  <cp:lastModifiedBy>Jesus Ernesto Chávez Ortega</cp:lastModifiedBy>
  <cp:revision>13</cp:revision>
  <dcterms:created xsi:type="dcterms:W3CDTF">2019-10-16T17:00:01Z</dcterms:created>
  <dcterms:modified xsi:type="dcterms:W3CDTF">2019-10-18T19:45:10Z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0x0101004FF6FD2D893A534B8E7C3E59A63DA1A4</vt:lpwstr>
  </property>
</Properties>
</file>